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EF2AD-3186-5B4A-A6AF-84B6B161D213}" v="22" dt="2026-01-22T08:11:41.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5" autoAdjust="0"/>
    <p:restoredTop sz="94660"/>
  </p:normalViewPr>
  <p:slideViewPr>
    <p:cSldViewPr snapToGrid="0">
      <p:cViewPr varScale="1">
        <p:scale>
          <a:sx n="124" d="100"/>
          <a:sy n="124" d="100"/>
        </p:scale>
        <p:origin x="18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ristar Kudowa" userId="e175c437-14c7-48cf-85e7-133e5e49cd07" providerId="ADAL" clId="{F4999AAF-B602-55A4-86BA-3313B77EB674}"/>
    <pc:docChg chg="custSel modSld">
      <pc:chgData name="Evaristar Kudowa" userId="e175c437-14c7-48cf-85e7-133e5e49cd07" providerId="ADAL" clId="{F4999AAF-B602-55A4-86BA-3313B77EB674}" dt="2026-01-22T08:12:59.366" v="68" actId="20577"/>
      <pc:docMkLst>
        <pc:docMk/>
      </pc:docMkLst>
      <pc:sldChg chg="modSp mod">
        <pc:chgData name="Evaristar Kudowa" userId="e175c437-14c7-48cf-85e7-133e5e49cd07" providerId="ADAL" clId="{F4999AAF-B602-55A4-86BA-3313B77EB674}" dt="2026-01-22T08:06:38.364" v="1" actId="27636"/>
        <pc:sldMkLst>
          <pc:docMk/>
          <pc:sldMk cId="0" sldId="258"/>
        </pc:sldMkLst>
        <pc:spChg chg="mod">
          <ac:chgData name="Evaristar Kudowa" userId="e175c437-14c7-48cf-85e7-133e5e49cd07" providerId="ADAL" clId="{F4999AAF-B602-55A4-86BA-3313B77EB674}" dt="2026-01-22T08:06:38.364" v="1" actId="27636"/>
          <ac:spMkLst>
            <pc:docMk/>
            <pc:sldMk cId="0" sldId="258"/>
            <ac:spMk id="3" creationId="{288BC91F-1C76-43AE-8B2A-956D48B768BE}"/>
          </ac:spMkLst>
        </pc:spChg>
      </pc:sldChg>
      <pc:sldChg chg="modSp mod">
        <pc:chgData name="Evaristar Kudowa" userId="e175c437-14c7-48cf-85e7-133e5e49cd07" providerId="ADAL" clId="{F4999AAF-B602-55A4-86BA-3313B77EB674}" dt="2026-01-22T08:06:46.120" v="3" actId="27636"/>
        <pc:sldMkLst>
          <pc:docMk/>
          <pc:sldMk cId="0" sldId="260"/>
        </pc:sldMkLst>
        <pc:spChg chg="mod">
          <ac:chgData name="Evaristar Kudowa" userId="e175c437-14c7-48cf-85e7-133e5e49cd07" providerId="ADAL" clId="{F4999AAF-B602-55A4-86BA-3313B77EB674}" dt="2026-01-22T08:06:46.120" v="3" actId="27636"/>
          <ac:spMkLst>
            <pc:docMk/>
            <pc:sldMk cId="0" sldId="260"/>
            <ac:spMk id="3" creationId="{288BC91F-1C76-43AE-8B2A-956D48B768BE}"/>
          </ac:spMkLst>
        </pc:spChg>
      </pc:sldChg>
      <pc:sldChg chg="modSp mod">
        <pc:chgData name="Evaristar Kudowa" userId="e175c437-14c7-48cf-85e7-133e5e49cd07" providerId="ADAL" clId="{F4999AAF-B602-55A4-86BA-3313B77EB674}" dt="2026-01-22T08:12:59.366" v="68" actId="20577"/>
        <pc:sldMkLst>
          <pc:docMk/>
          <pc:sldMk cId="0" sldId="281"/>
        </pc:sldMkLst>
        <pc:spChg chg="mod">
          <ac:chgData name="Evaristar Kudowa" userId="e175c437-14c7-48cf-85e7-133e5e49cd07" providerId="ADAL" clId="{F4999AAF-B602-55A4-86BA-3313B77EB674}" dt="2026-01-22T08:12:59.366" v="68" actId="20577"/>
          <ac:spMkLst>
            <pc:docMk/>
            <pc:sldMk cId="0" sldId="281"/>
            <ac:spMk id="3" creationId="{288BC91F-1C76-43AE-8B2A-956D48B768BE}"/>
          </ac:spMkLst>
        </pc:spChg>
      </pc:sldChg>
      <pc:sldChg chg="modSp mod">
        <pc:chgData name="Evaristar Kudowa" userId="e175c437-14c7-48cf-85e7-133e5e49cd07" providerId="ADAL" clId="{F4999AAF-B602-55A4-86BA-3313B77EB674}" dt="2026-01-22T08:07:38.998" v="16" actId="404"/>
        <pc:sldMkLst>
          <pc:docMk/>
          <pc:sldMk cId="0" sldId="289"/>
        </pc:sldMkLst>
        <pc:spChg chg="mod">
          <ac:chgData name="Evaristar Kudowa" userId="e175c437-14c7-48cf-85e7-133e5e49cd07" providerId="ADAL" clId="{F4999AAF-B602-55A4-86BA-3313B77EB674}" dt="2026-01-22T08:07:38.998" v="16" actId="404"/>
          <ac:spMkLst>
            <pc:docMk/>
            <pc:sldMk cId="0" sldId="289"/>
            <ac:spMk id="3" creationId="{288BC91F-1C76-43AE-8B2A-956D48B768BE}"/>
          </ac:spMkLst>
        </pc:spChg>
      </pc:sldChg>
      <pc:sldChg chg="modSp mod">
        <pc:chgData name="Evaristar Kudowa" userId="e175c437-14c7-48cf-85e7-133e5e49cd07" providerId="ADAL" clId="{F4999AAF-B602-55A4-86BA-3313B77EB674}" dt="2026-01-22T08:07:53.485" v="18"/>
        <pc:sldMkLst>
          <pc:docMk/>
          <pc:sldMk cId="0" sldId="294"/>
        </pc:sldMkLst>
        <pc:spChg chg="mod">
          <ac:chgData name="Evaristar Kudowa" userId="e175c437-14c7-48cf-85e7-133e5e49cd07" providerId="ADAL" clId="{F4999AAF-B602-55A4-86BA-3313B77EB674}" dt="2026-01-22T08:07:53.485" v="18"/>
          <ac:spMkLst>
            <pc:docMk/>
            <pc:sldMk cId="0" sldId="294"/>
            <ac:spMk id="3" creationId="{288BC91F-1C76-43AE-8B2A-956D48B768BE}"/>
          </ac:spMkLst>
        </pc:spChg>
      </pc:sldChg>
      <pc:sldChg chg="modSp mod">
        <pc:chgData name="Evaristar Kudowa" userId="e175c437-14c7-48cf-85e7-133e5e49cd07" providerId="ADAL" clId="{F4999AAF-B602-55A4-86BA-3313B77EB674}" dt="2026-01-22T08:08:02.498" v="20"/>
        <pc:sldMkLst>
          <pc:docMk/>
          <pc:sldMk cId="0" sldId="297"/>
        </pc:sldMkLst>
        <pc:spChg chg="mod">
          <ac:chgData name="Evaristar Kudowa" userId="e175c437-14c7-48cf-85e7-133e5e49cd07" providerId="ADAL" clId="{F4999AAF-B602-55A4-86BA-3313B77EB674}" dt="2026-01-22T08:08:02.498" v="20"/>
          <ac:spMkLst>
            <pc:docMk/>
            <pc:sldMk cId="0" sldId="297"/>
            <ac:spMk id="3" creationId="{288BC91F-1C76-43AE-8B2A-956D48B768BE}"/>
          </ac:spMkLst>
        </pc:spChg>
      </pc:sldChg>
      <pc:sldChg chg="modSp mod">
        <pc:chgData name="Evaristar Kudowa" userId="e175c437-14c7-48cf-85e7-133e5e49cd07" providerId="ADAL" clId="{F4999AAF-B602-55A4-86BA-3313B77EB674}" dt="2026-01-22T08:07:31.634" v="9" actId="27636"/>
        <pc:sldMkLst>
          <pc:docMk/>
          <pc:sldMk cId="0" sldId="313"/>
        </pc:sldMkLst>
        <pc:spChg chg="mod">
          <ac:chgData name="Evaristar Kudowa" userId="e175c437-14c7-48cf-85e7-133e5e49cd07" providerId="ADAL" clId="{F4999AAF-B602-55A4-86BA-3313B77EB674}" dt="2026-01-22T08:07:31.634" v="9" actId="27636"/>
          <ac:spMkLst>
            <pc:docMk/>
            <pc:sldMk cId="0" sldId="313"/>
            <ac:spMk id="3" creationId="{288BC91F-1C76-43AE-8B2A-956D48B768BE}"/>
          </ac:spMkLst>
        </pc:spChg>
      </pc:sldChg>
      <pc:sldChg chg="modSp mod">
        <pc:chgData name="Evaristar Kudowa" userId="e175c437-14c7-48cf-85e7-133e5e49cd07" providerId="ADAL" clId="{F4999AAF-B602-55A4-86BA-3313B77EB674}" dt="2026-01-22T08:07:31.650" v="10" actId="27636"/>
        <pc:sldMkLst>
          <pc:docMk/>
          <pc:sldMk cId="0" sldId="314"/>
        </pc:sldMkLst>
        <pc:spChg chg="mod">
          <ac:chgData name="Evaristar Kudowa" userId="e175c437-14c7-48cf-85e7-133e5e49cd07" providerId="ADAL" clId="{F4999AAF-B602-55A4-86BA-3313B77EB674}" dt="2026-01-22T08:07:31.650" v="10" actId="27636"/>
          <ac:spMkLst>
            <pc:docMk/>
            <pc:sldMk cId="0" sldId="314"/>
            <ac:spMk id="3" creationId="{288BC91F-1C76-43AE-8B2A-956D48B768BE}"/>
          </ac:spMkLst>
        </pc:spChg>
      </pc:sldChg>
      <pc:sldChg chg="modSp mod">
        <pc:chgData name="Evaristar Kudowa" userId="e175c437-14c7-48cf-85e7-133e5e49cd07" providerId="ADAL" clId="{F4999AAF-B602-55A4-86BA-3313B77EB674}" dt="2026-01-22T08:07:31.663" v="11" actId="27636"/>
        <pc:sldMkLst>
          <pc:docMk/>
          <pc:sldMk cId="0" sldId="315"/>
        </pc:sldMkLst>
        <pc:spChg chg="mod">
          <ac:chgData name="Evaristar Kudowa" userId="e175c437-14c7-48cf-85e7-133e5e49cd07" providerId="ADAL" clId="{F4999AAF-B602-55A4-86BA-3313B77EB674}" dt="2026-01-22T08:07:31.663" v="11" actId="27636"/>
          <ac:spMkLst>
            <pc:docMk/>
            <pc:sldMk cId="0" sldId="315"/>
            <ac:spMk id="3" creationId="{288BC91F-1C76-43AE-8B2A-956D48B768BE}"/>
          </ac:spMkLst>
        </pc:spChg>
      </pc:sldChg>
      <pc:sldChg chg="modSp mod">
        <pc:chgData name="Evaristar Kudowa" userId="e175c437-14c7-48cf-85e7-133e5e49cd07" providerId="ADAL" clId="{F4999AAF-B602-55A4-86BA-3313B77EB674}" dt="2026-01-22T08:08:53.684" v="22"/>
        <pc:sldMkLst>
          <pc:docMk/>
          <pc:sldMk cId="0" sldId="320"/>
        </pc:sldMkLst>
        <pc:spChg chg="mod">
          <ac:chgData name="Evaristar Kudowa" userId="e175c437-14c7-48cf-85e7-133e5e49cd07" providerId="ADAL" clId="{F4999AAF-B602-55A4-86BA-3313B77EB674}" dt="2026-01-22T08:08:53.684" v="22"/>
          <ac:spMkLst>
            <pc:docMk/>
            <pc:sldMk cId="0" sldId="320"/>
            <ac:spMk id="3" creationId="{288BC91F-1C76-43AE-8B2A-956D48B768BE}"/>
          </ac:spMkLst>
        </pc:spChg>
      </pc:sldChg>
      <pc:sldChg chg="modSp mod">
        <pc:chgData name="Evaristar Kudowa" userId="e175c437-14c7-48cf-85e7-133e5e49cd07" providerId="ADAL" clId="{F4999AAF-B602-55A4-86BA-3313B77EB674}" dt="2026-01-22T08:08:58.843" v="24"/>
        <pc:sldMkLst>
          <pc:docMk/>
          <pc:sldMk cId="0" sldId="321"/>
        </pc:sldMkLst>
        <pc:spChg chg="mod">
          <ac:chgData name="Evaristar Kudowa" userId="e175c437-14c7-48cf-85e7-133e5e49cd07" providerId="ADAL" clId="{F4999AAF-B602-55A4-86BA-3313B77EB674}" dt="2026-01-22T08:08:58.843" v="24"/>
          <ac:spMkLst>
            <pc:docMk/>
            <pc:sldMk cId="0" sldId="321"/>
            <ac:spMk id="3" creationId="{288BC91F-1C76-43AE-8B2A-956D48B768BE}"/>
          </ac:spMkLst>
        </pc:spChg>
      </pc:sldChg>
      <pc:sldChg chg="modSp mod">
        <pc:chgData name="Evaristar Kudowa" userId="e175c437-14c7-48cf-85e7-133e5e49cd07" providerId="ADAL" clId="{F4999AAF-B602-55A4-86BA-3313B77EB674}" dt="2026-01-22T08:09:08.093" v="27"/>
        <pc:sldMkLst>
          <pc:docMk/>
          <pc:sldMk cId="0" sldId="323"/>
        </pc:sldMkLst>
        <pc:spChg chg="mod">
          <ac:chgData name="Evaristar Kudowa" userId="e175c437-14c7-48cf-85e7-133e5e49cd07" providerId="ADAL" clId="{F4999AAF-B602-55A4-86BA-3313B77EB674}" dt="2026-01-22T08:09:08.093" v="27"/>
          <ac:spMkLst>
            <pc:docMk/>
            <pc:sldMk cId="0" sldId="323"/>
            <ac:spMk id="3" creationId="{288BC91F-1C76-43AE-8B2A-956D48B768BE}"/>
          </ac:spMkLst>
        </pc:spChg>
      </pc:sldChg>
      <pc:sldChg chg="modSp mod">
        <pc:chgData name="Evaristar Kudowa" userId="e175c437-14c7-48cf-85e7-133e5e49cd07" providerId="ADAL" clId="{F4999AAF-B602-55A4-86BA-3313B77EB674}" dt="2026-01-22T08:09:15.311" v="29"/>
        <pc:sldMkLst>
          <pc:docMk/>
          <pc:sldMk cId="0" sldId="325"/>
        </pc:sldMkLst>
        <pc:spChg chg="mod">
          <ac:chgData name="Evaristar Kudowa" userId="e175c437-14c7-48cf-85e7-133e5e49cd07" providerId="ADAL" clId="{F4999AAF-B602-55A4-86BA-3313B77EB674}" dt="2026-01-22T08:09:15.311" v="29"/>
          <ac:spMkLst>
            <pc:docMk/>
            <pc:sldMk cId="0" sldId="325"/>
            <ac:spMk id="3" creationId="{288BC91F-1C76-43AE-8B2A-956D48B768BE}"/>
          </ac:spMkLst>
        </pc:spChg>
      </pc:sldChg>
      <pc:sldChg chg="modSp mod">
        <pc:chgData name="Evaristar Kudowa" userId="e175c437-14c7-48cf-85e7-133e5e49cd07" providerId="ADAL" clId="{F4999AAF-B602-55A4-86BA-3313B77EB674}" dt="2026-01-22T08:09:27.339" v="31"/>
        <pc:sldMkLst>
          <pc:docMk/>
          <pc:sldMk cId="0" sldId="330"/>
        </pc:sldMkLst>
        <pc:spChg chg="mod">
          <ac:chgData name="Evaristar Kudowa" userId="e175c437-14c7-48cf-85e7-133e5e49cd07" providerId="ADAL" clId="{F4999AAF-B602-55A4-86BA-3313B77EB674}" dt="2026-01-22T08:09:27.339" v="31"/>
          <ac:spMkLst>
            <pc:docMk/>
            <pc:sldMk cId="0" sldId="330"/>
            <ac:spMk id="3" creationId="{288BC91F-1C76-43AE-8B2A-956D48B768BE}"/>
          </ac:spMkLst>
        </pc:spChg>
      </pc:sldChg>
      <pc:sldChg chg="modSp mod">
        <pc:chgData name="Evaristar Kudowa" userId="e175c437-14c7-48cf-85e7-133e5e49cd07" providerId="ADAL" clId="{F4999AAF-B602-55A4-86BA-3313B77EB674}" dt="2026-01-22T08:09:41.024" v="36" actId="27636"/>
        <pc:sldMkLst>
          <pc:docMk/>
          <pc:sldMk cId="0" sldId="331"/>
        </pc:sldMkLst>
        <pc:spChg chg="mod">
          <ac:chgData name="Evaristar Kudowa" userId="e175c437-14c7-48cf-85e7-133e5e49cd07" providerId="ADAL" clId="{F4999AAF-B602-55A4-86BA-3313B77EB674}" dt="2026-01-22T08:09:41.024" v="36" actId="27636"/>
          <ac:spMkLst>
            <pc:docMk/>
            <pc:sldMk cId="0" sldId="331"/>
            <ac:spMk id="3" creationId="{288BC91F-1C76-43AE-8B2A-956D48B768BE}"/>
          </ac:spMkLst>
        </pc:spChg>
      </pc:sldChg>
      <pc:sldChg chg="modSp mod">
        <pc:chgData name="Evaristar Kudowa" userId="e175c437-14c7-48cf-85e7-133e5e49cd07" providerId="ADAL" clId="{F4999AAF-B602-55A4-86BA-3313B77EB674}" dt="2026-01-22T08:09:58.737" v="38"/>
        <pc:sldMkLst>
          <pc:docMk/>
          <pc:sldMk cId="0" sldId="336"/>
        </pc:sldMkLst>
        <pc:spChg chg="mod">
          <ac:chgData name="Evaristar Kudowa" userId="e175c437-14c7-48cf-85e7-133e5e49cd07" providerId="ADAL" clId="{F4999AAF-B602-55A4-86BA-3313B77EB674}" dt="2026-01-22T08:09:58.737" v="38"/>
          <ac:spMkLst>
            <pc:docMk/>
            <pc:sldMk cId="0" sldId="336"/>
            <ac:spMk id="3" creationId="{288BC91F-1C76-43AE-8B2A-956D48B768BE}"/>
          </ac:spMkLst>
        </pc:spChg>
      </pc:sldChg>
      <pc:sldChg chg="modSp mod">
        <pc:chgData name="Evaristar Kudowa" userId="e175c437-14c7-48cf-85e7-133e5e49cd07" providerId="ADAL" clId="{F4999AAF-B602-55A4-86BA-3313B77EB674}" dt="2026-01-22T08:10:04.742" v="40"/>
        <pc:sldMkLst>
          <pc:docMk/>
          <pc:sldMk cId="0" sldId="338"/>
        </pc:sldMkLst>
        <pc:spChg chg="mod">
          <ac:chgData name="Evaristar Kudowa" userId="e175c437-14c7-48cf-85e7-133e5e49cd07" providerId="ADAL" clId="{F4999AAF-B602-55A4-86BA-3313B77EB674}" dt="2026-01-22T08:10:04.742" v="40"/>
          <ac:spMkLst>
            <pc:docMk/>
            <pc:sldMk cId="0" sldId="338"/>
            <ac:spMk id="3" creationId="{288BC91F-1C76-43AE-8B2A-956D48B768BE}"/>
          </ac:spMkLst>
        </pc:spChg>
      </pc:sldChg>
      <pc:sldChg chg="modSp mod">
        <pc:chgData name="Evaristar Kudowa" userId="e175c437-14c7-48cf-85e7-133e5e49cd07" providerId="ADAL" clId="{F4999AAF-B602-55A4-86BA-3313B77EB674}" dt="2026-01-22T08:10:10.658" v="42"/>
        <pc:sldMkLst>
          <pc:docMk/>
          <pc:sldMk cId="0" sldId="340"/>
        </pc:sldMkLst>
        <pc:spChg chg="mod">
          <ac:chgData name="Evaristar Kudowa" userId="e175c437-14c7-48cf-85e7-133e5e49cd07" providerId="ADAL" clId="{F4999AAF-B602-55A4-86BA-3313B77EB674}" dt="2026-01-22T08:10:10.658" v="42"/>
          <ac:spMkLst>
            <pc:docMk/>
            <pc:sldMk cId="0" sldId="340"/>
            <ac:spMk id="3" creationId="{288BC91F-1C76-43AE-8B2A-956D48B768BE}"/>
          </ac:spMkLst>
        </pc:spChg>
      </pc:sldChg>
      <pc:sldChg chg="modSp mod">
        <pc:chgData name="Evaristar Kudowa" userId="e175c437-14c7-48cf-85e7-133e5e49cd07" providerId="ADAL" clId="{F4999AAF-B602-55A4-86BA-3313B77EB674}" dt="2026-01-22T08:10:17.231" v="44"/>
        <pc:sldMkLst>
          <pc:docMk/>
          <pc:sldMk cId="0" sldId="343"/>
        </pc:sldMkLst>
        <pc:spChg chg="mod">
          <ac:chgData name="Evaristar Kudowa" userId="e175c437-14c7-48cf-85e7-133e5e49cd07" providerId="ADAL" clId="{F4999AAF-B602-55A4-86BA-3313B77EB674}" dt="2026-01-22T08:10:17.231" v="44"/>
          <ac:spMkLst>
            <pc:docMk/>
            <pc:sldMk cId="0" sldId="343"/>
            <ac:spMk id="3" creationId="{288BC91F-1C76-43AE-8B2A-956D48B768BE}"/>
          </ac:spMkLst>
        </pc:spChg>
      </pc:sldChg>
      <pc:sldChg chg="modSp mod">
        <pc:chgData name="Evaristar Kudowa" userId="e175c437-14c7-48cf-85e7-133e5e49cd07" providerId="ADAL" clId="{F4999AAF-B602-55A4-86BA-3313B77EB674}" dt="2026-01-22T08:10:23.406" v="47"/>
        <pc:sldMkLst>
          <pc:docMk/>
          <pc:sldMk cId="0" sldId="345"/>
        </pc:sldMkLst>
        <pc:spChg chg="mod">
          <ac:chgData name="Evaristar Kudowa" userId="e175c437-14c7-48cf-85e7-133e5e49cd07" providerId="ADAL" clId="{F4999AAF-B602-55A4-86BA-3313B77EB674}" dt="2026-01-22T08:10:23.406" v="47"/>
          <ac:spMkLst>
            <pc:docMk/>
            <pc:sldMk cId="0" sldId="345"/>
            <ac:spMk id="3" creationId="{288BC91F-1C76-43AE-8B2A-956D48B768BE}"/>
          </ac:spMkLst>
        </pc:spChg>
      </pc:sldChg>
      <pc:sldChg chg="modSp mod">
        <pc:chgData name="Evaristar Kudowa" userId="e175c437-14c7-48cf-85e7-133e5e49cd07" providerId="ADAL" clId="{F4999AAF-B602-55A4-86BA-3313B77EB674}" dt="2026-01-22T08:10:28.231" v="49"/>
        <pc:sldMkLst>
          <pc:docMk/>
          <pc:sldMk cId="0" sldId="346"/>
        </pc:sldMkLst>
        <pc:spChg chg="mod">
          <ac:chgData name="Evaristar Kudowa" userId="e175c437-14c7-48cf-85e7-133e5e49cd07" providerId="ADAL" clId="{F4999AAF-B602-55A4-86BA-3313B77EB674}" dt="2026-01-22T08:10:28.231" v="49"/>
          <ac:spMkLst>
            <pc:docMk/>
            <pc:sldMk cId="0" sldId="346"/>
            <ac:spMk id="3" creationId="{288BC91F-1C76-43AE-8B2A-956D48B768BE}"/>
          </ac:spMkLst>
        </pc:spChg>
      </pc:sldChg>
      <pc:sldChg chg="modSp mod">
        <pc:chgData name="Evaristar Kudowa" userId="e175c437-14c7-48cf-85e7-133e5e49cd07" providerId="ADAL" clId="{F4999AAF-B602-55A4-86BA-3313B77EB674}" dt="2026-01-22T08:07:31.731" v="14" actId="27636"/>
        <pc:sldMkLst>
          <pc:docMk/>
          <pc:sldMk cId="0" sldId="348"/>
        </pc:sldMkLst>
        <pc:spChg chg="mod">
          <ac:chgData name="Evaristar Kudowa" userId="e175c437-14c7-48cf-85e7-133e5e49cd07" providerId="ADAL" clId="{F4999AAF-B602-55A4-86BA-3313B77EB674}" dt="2026-01-22T08:07:31.731" v="14" actId="27636"/>
          <ac:spMkLst>
            <pc:docMk/>
            <pc:sldMk cId="0" sldId="348"/>
            <ac:spMk id="3" creationId="{288BC91F-1C76-43AE-8B2A-956D48B768BE}"/>
          </ac:spMkLst>
        </pc:spChg>
      </pc:sldChg>
      <pc:sldChg chg="modSp mod">
        <pc:chgData name="Evaristar Kudowa" userId="e175c437-14c7-48cf-85e7-133e5e49cd07" providerId="ADAL" clId="{F4999AAF-B602-55A4-86BA-3313B77EB674}" dt="2026-01-22T08:10:43.082" v="51"/>
        <pc:sldMkLst>
          <pc:docMk/>
          <pc:sldMk cId="0" sldId="353"/>
        </pc:sldMkLst>
        <pc:spChg chg="mod">
          <ac:chgData name="Evaristar Kudowa" userId="e175c437-14c7-48cf-85e7-133e5e49cd07" providerId="ADAL" clId="{F4999AAF-B602-55A4-86BA-3313B77EB674}" dt="2026-01-22T08:10:43.082" v="51"/>
          <ac:spMkLst>
            <pc:docMk/>
            <pc:sldMk cId="0" sldId="353"/>
            <ac:spMk id="3" creationId="{288BC91F-1C76-43AE-8B2A-956D48B768BE}"/>
          </ac:spMkLst>
        </pc:spChg>
      </pc:sldChg>
      <pc:sldChg chg="modSp mod">
        <pc:chgData name="Evaristar Kudowa" userId="e175c437-14c7-48cf-85e7-133e5e49cd07" providerId="ADAL" clId="{F4999AAF-B602-55A4-86BA-3313B77EB674}" dt="2026-01-22T08:10:53.080" v="54"/>
        <pc:sldMkLst>
          <pc:docMk/>
          <pc:sldMk cId="0" sldId="356"/>
        </pc:sldMkLst>
        <pc:spChg chg="mod">
          <ac:chgData name="Evaristar Kudowa" userId="e175c437-14c7-48cf-85e7-133e5e49cd07" providerId="ADAL" clId="{F4999AAF-B602-55A4-86BA-3313B77EB674}" dt="2026-01-22T08:10:53.080" v="54"/>
          <ac:spMkLst>
            <pc:docMk/>
            <pc:sldMk cId="0" sldId="356"/>
            <ac:spMk id="3" creationId="{288BC91F-1C76-43AE-8B2A-956D48B768BE}"/>
          </ac:spMkLst>
        </pc:spChg>
      </pc:sldChg>
      <pc:sldChg chg="modSp mod">
        <pc:chgData name="Evaristar Kudowa" userId="e175c437-14c7-48cf-85e7-133e5e49cd07" providerId="ADAL" clId="{F4999AAF-B602-55A4-86BA-3313B77EB674}" dt="2026-01-22T08:11:09.486" v="60"/>
        <pc:sldMkLst>
          <pc:docMk/>
          <pc:sldMk cId="0" sldId="359"/>
        </pc:sldMkLst>
        <pc:spChg chg="mod">
          <ac:chgData name="Evaristar Kudowa" userId="e175c437-14c7-48cf-85e7-133e5e49cd07" providerId="ADAL" clId="{F4999AAF-B602-55A4-86BA-3313B77EB674}" dt="2026-01-22T08:11:09.486" v="60"/>
          <ac:spMkLst>
            <pc:docMk/>
            <pc:sldMk cId="0" sldId="359"/>
            <ac:spMk id="3" creationId="{288BC91F-1C76-43AE-8B2A-956D48B768BE}"/>
          </ac:spMkLst>
        </pc:spChg>
      </pc:sldChg>
      <pc:sldChg chg="modSp mod">
        <pc:chgData name="Evaristar Kudowa" userId="e175c437-14c7-48cf-85e7-133e5e49cd07" providerId="ADAL" clId="{F4999AAF-B602-55A4-86BA-3313B77EB674}" dt="2026-01-22T08:11:23.590" v="64"/>
        <pc:sldMkLst>
          <pc:docMk/>
          <pc:sldMk cId="0" sldId="362"/>
        </pc:sldMkLst>
        <pc:spChg chg="mod">
          <ac:chgData name="Evaristar Kudowa" userId="e175c437-14c7-48cf-85e7-133e5e49cd07" providerId="ADAL" clId="{F4999AAF-B602-55A4-86BA-3313B77EB674}" dt="2026-01-22T08:11:23.590" v="64"/>
          <ac:spMkLst>
            <pc:docMk/>
            <pc:sldMk cId="0" sldId="362"/>
            <ac:spMk id="3" creationId="{288BC91F-1C76-43AE-8B2A-956D48B768BE}"/>
          </ac:spMkLst>
        </pc:spChg>
      </pc:sldChg>
      <pc:sldChg chg="modSp mod">
        <pc:chgData name="Evaristar Kudowa" userId="e175c437-14c7-48cf-85e7-133e5e49cd07" providerId="ADAL" clId="{F4999AAF-B602-55A4-86BA-3313B77EB674}" dt="2026-01-22T08:11:41.345" v="67"/>
        <pc:sldMkLst>
          <pc:docMk/>
          <pc:sldMk cId="0" sldId="370"/>
        </pc:sldMkLst>
        <pc:spChg chg="mod">
          <ac:chgData name="Evaristar Kudowa" userId="e175c437-14c7-48cf-85e7-133e5e49cd07" providerId="ADAL" clId="{F4999AAF-B602-55A4-86BA-3313B77EB674}" dt="2026-01-22T08:11:41.345" v="67"/>
          <ac:spMkLst>
            <pc:docMk/>
            <pc:sldMk cId="0" sldId="370"/>
            <ac:spMk id="3" creationId="{288BC91F-1C76-43AE-8B2A-956D48B768B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22/01/2026</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1289F0-EB91-42F5-8365-E3427F55C1DD}"/>
              </a:ext>
            </a:extLst>
          </p:cNvPr>
          <p:cNvSpPr>
            <a:spLocks noChangeAspect="1"/>
          </p:cNvSpPr>
          <p:nvPr userDrawn="1"/>
        </p:nvSpPr>
        <p:spPr>
          <a:xfrm>
            <a:off x="2262487" y="581720"/>
            <a:ext cx="7667022" cy="5935758"/>
          </a:xfrm>
          <a:prstGeom prst="rect">
            <a:avLst/>
          </a:prstGeom>
          <a:blipFill dpi="0" rotWithShape="1">
            <a:blip r:embed="rId13">
              <a:alphaModFix amt="25000"/>
              <a:extLst>
                <a:ext uri="{96DAC541-7B7A-43D3-8B79-37D633B846F1}">
                  <asvg:svgBlip xmlns:asvg="http://schemas.microsoft.com/office/drawing/2016/SVG/main" r:embed="rId14"/>
                </a:ext>
              </a:extLst>
            </a:blip>
            <a:srcRect/>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400" dirty="0" err="1">
              <a:solidFill>
                <a:schemeClr val="tx1"/>
              </a:solidFill>
            </a:endParaRP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86916"/>
            <a:ext cx="12192001" cy="228029"/>
          </a:xfrm>
          <a:prstGeom prst="rect">
            <a:avLst/>
          </a:prstGeom>
          <a:solidFill>
            <a:srgbClr val="B0120E"/>
          </a:solidFill>
          <a:ln>
            <a:noFill/>
          </a:ln>
          <a:extLst>
            <a:ext uri="{91240B29-F687-4f45-9708-019B960494DF}">
              <a14:hiddenLine xmlns:a14="http://schemas.microsoft.com/office/drawing/2010/main" xmlns=""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9" name="Picture 8" descr="logo.pdf">
            <a:extLst>
              <a:ext uri="{FF2B5EF4-FFF2-40B4-BE49-F238E27FC236}">
                <a16:creationId xmlns:a16="http://schemas.microsoft.com/office/drawing/2014/main" id="{102BA6D8-072F-4F9F-A5A0-82DCD1210E27}"/>
              </a:ext>
            </a:extLst>
          </p:cNvPr>
          <p:cNvPicPr>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11367532" y="326042"/>
            <a:ext cx="708279" cy="972000"/>
          </a:xfrm>
          <a:prstGeom prst="rect">
            <a:avLst/>
          </a:prstGeom>
        </p:spPr>
      </p:pic>
      <p:sp>
        <p:nvSpPr>
          <p:cNvPr id="4" name="Rectangle 3">
            <a:extLst>
              <a:ext uri="{FF2B5EF4-FFF2-40B4-BE49-F238E27FC236}">
                <a16:creationId xmlns:a16="http://schemas.microsoft.com/office/drawing/2014/main" id="{0530C013-6450-9241-806F-A84F38C100C4}"/>
              </a:ext>
            </a:extLst>
          </p:cNvPr>
          <p:cNvSpPr/>
          <p:nvPr userDrawn="1"/>
        </p:nvSpPr>
        <p:spPr>
          <a:xfrm>
            <a:off x="1069560" y="6618679"/>
            <a:ext cx="11678081" cy="276999"/>
          </a:xfrm>
          <a:prstGeom prst="rect">
            <a:avLst/>
          </a:prstGeom>
        </p:spPr>
        <p:txBody>
          <a:bodyPr wrap="square">
            <a:spAutoFit/>
          </a:bodyPr>
          <a:lstStyle/>
          <a:p>
            <a:r>
              <a:rPr lang="en-GB" sz="1200" b="1" dirty="0">
                <a:solidFill>
                  <a:schemeClr val="bg2">
                    <a:lumMod val="50000"/>
                  </a:schemeClr>
                </a:solidFill>
              </a:rPr>
              <a:t>Except where otherwise noted, these slides by Marc </a:t>
            </a:r>
            <a:r>
              <a:rPr lang="en-GB" sz="1200" b="1" dirty="0" err="1">
                <a:solidFill>
                  <a:schemeClr val="bg2">
                    <a:lumMod val="50000"/>
                  </a:schemeClr>
                </a:solidFill>
              </a:rPr>
              <a:t>Henrion</a:t>
            </a:r>
            <a:r>
              <a:rPr lang="en-GB" sz="1200" b="1" dirty="0">
                <a:solidFill>
                  <a:schemeClr val="bg2">
                    <a:lumMod val="50000"/>
                  </a:schemeClr>
                </a:solidFill>
              </a:rPr>
              <a:t> are licensed under a Creative Commons Attribution 4.0 License: http://</a:t>
            </a:r>
            <a:r>
              <a:rPr lang="en-GB" sz="1200" b="1" dirty="0" err="1">
                <a:solidFill>
                  <a:schemeClr val="bg2">
                    <a:lumMod val="50000"/>
                  </a:schemeClr>
                </a:solidFill>
              </a:rPr>
              <a:t>creativecommons.org</a:t>
            </a:r>
            <a:r>
              <a:rPr lang="en-GB" sz="1200" b="1" dirty="0">
                <a:solidFill>
                  <a:schemeClr val="bg2">
                    <a:lumMod val="50000"/>
                  </a:schemeClr>
                </a:solidFill>
              </a:rPr>
              <a:t>/by/4.0</a:t>
            </a:r>
            <a:endParaRPr lang="en-MW" sz="1200" b="1" dirty="0">
              <a:solidFill>
                <a:schemeClr val="bg2">
                  <a:lumMod val="50000"/>
                </a:schemeClr>
              </a:solidFill>
            </a:endParaRPr>
          </a:p>
        </p:txBody>
      </p:sp>
      <p:pic>
        <p:nvPicPr>
          <p:cNvPr id="11" name="Picture 10" descr="A drawing of a face  Description automatically generated">
            <a:extLst>
              <a:ext uri="{FF2B5EF4-FFF2-40B4-BE49-F238E27FC236}">
                <a16:creationId xmlns:a16="http://schemas.microsoft.com/office/drawing/2014/main" id="{EE356342-7E80-AD4B-BA14-513E4B339F25}"/>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478840"/>
            <a:ext cx="1103012" cy="379160"/>
          </a:xfrm>
          <a:prstGeom prst="rect">
            <a:avLst/>
          </a:prstGeom>
        </p:spPr>
      </p:pic>
      <p:pic>
        <p:nvPicPr>
          <p:cNvPr id="5" name="Picture 4">
            <a:extLst>
              <a:ext uri="{FF2B5EF4-FFF2-40B4-BE49-F238E27FC236}">
                <a16:creationId xmlns:a16="http://schemas.microsoft.com/office/drawing/2014/main" id="{3B116630-6B0B-BDDE-E9C1-B82678EC1EF6}"/>
              </a:ext>
            </a:extLst>
          </p:cNvPr>
          <p:cNvPicPr>
            <a:picLocks noChangeAspect="1"/>
          </p:cNvPicPr>
          <p:nvPr userDrawn="1"/>
        </p:nvPicPr>
        <p:blipFill>
          <a:blip r:embed="rId17"/>
          <a:stretch>
            <a:fillRect/>
          </a:stretch>
        </p:blipFill>
        <p:spPr>
          <a:xfrm>
            <a:off x="-2" y="326042"/>
            <a:ext cx="981646" cy="981646"/>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osit.co/"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ran.r-project.org/web/views/" TargetMode="External"/><Relationship Id="rId2" Type="http://schemas.openxmlformats.org/officeDocument/2006/relationships/hyperlink" Target="https://cran.r-project.org/manuals.html" TargetMode="External"/><Relationship Id="rId1" Type="http://schemas.openxmlformats.org/officeDocument/2006/relationships/slideLayout" Target="../slideLayouts/slideLayout2.xml"/><Relationship Id="rId4" Type="http://schemas.openxmlformats.org/officeDocument/2006/relationships/hyperlink" Target="https://posit.co/resources/cheatsheet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chatgpt.com/" TargetMode="External"/><Relationship Id="rId3" Type="http://schemas.openxmlformats.org/officeDocument/2006/relationships/hyperlink" Target="http://r4ds.hadley.nz/" TargetMode="External"/><Relationship Id="rId7" Type="http://schemas.openxmlformats.org/officeDocument/2006/relationships/hyperlink" Target="https://www.r-graph-gallery.com/" TargetMode="External"/><Relationship Id="rId2" Type="http://schemas.openxmlformats.org/officeDocument/2006/relationships/hyperlink" Target="https://www.epirhandbook.com/" TargetMode="External"/><Relationship Id="rId1" Type="http://schemas.openxmlformats.org/officeDocument/2006/relationships/slideLayout" Target="../slideLayouts/slideLayout2.xml"/><Relationship Id="rId6" Type="http://schemas.openxmlformats.org/officeDocument/2006/relationships/hyperlink" Target="https://stackoverflow.com/questions/tagged/r" TargetMode="External"/><Relationship Id="rId5" Type="http://schemas.openxmlformats.org/officeDocument/2006/relationships/hyperlink" Target="https://www.r-bloggers.com/" TargetMode="External"/><Relationship Id="rId4" Type="http://schemas.openxmlformats.org/officeDocument/2006/relationships/hyperlink" Target="http://whyr.pl/foundation/webinar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bioconductor.org"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bioconductor.org/packages/release/bioc/html/variancePartition.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lw-stats/R_And_Statistics_Training_2026"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rstudio.github.io/cheatsheets/html/lubridate.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buNone/>
            </a:pPr>
            <a:r>
              <a:t>Statistics and R short course</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r>
              <a:t>Session 1: Introduction to R</a:t>
            </a:r>
            <a:br/>
            <a:br/>
            <a:r>
              <a:t>Evaristar Kudowa, 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t>19 January 2026</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pic>
        <p:nvPicPr>
          <p:cNvPr id="3" name="Picture 1" descr="dataAndSupportDocs/wickham.png"/>
          <p:cNvPicPr>
            <a:picLocks noGrp="1" noChangeAspect="1"/>
          </p:cNvPicPr>
          <p:nvPr/>
        </p:nvPicPr>
        <p:blipFill>
          <a:blip r:embed="rId2"/>
          <a:stretch>
            <a:fillRect/>
          </a:stretch>
        </p:blipFill>
        <p:spPr bwMode="auto">
          <a:xfrm>
            <a:off x="4254500" y="1816100"/>
            <a:ext cx="36957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Thieme, N., R Generation, Significance, 15 (4), 2018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create an empty vector of the desired size</a:t>
            </a:r>
            <a:br/>
            <a:r>
              <a:rPr>
                <a:latin typeface="Courier"/>
              </a:rPr>
              <a:t>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br/>
            <a:r>
              <a:rPr i="1">
                <a:solidFill>
                  <a:srgbClr val="60A0B0"/>
                </a:solidFill>
                <a:latin typeface="Courier"/>
              </a:rPr>
              <a:t># iterate over all rows of the iris data frame</a:t>
            </a:r>
            <a:b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a:t>
            </a:r>
            <a:br/>
            <a:br/>
            <a:r>
              <a:rPr>
                <a:latin typeface="Courier"/>
              </a:rPr>
              <a:t>irisNew4</a:t>
            </a:r>
            <a:r>
              <a:rPr>
                <a:solidFill>
                  <a:srgbClr val="007020"/>
                </a:solidFill>
                <a:latin typeface="Courier"/>
              </a:rPr>
              <a:t>&lt;-</a:t>
            </a:r>
            <a:r>
              <a:rPr>
                <a:solidFill>
                  <a:srgbClr val="06287E"/>
                </a:solidFill>
                <a:latin typeface="Courier"/>
              </a:rPr>
              <a:t>cbind</a:t>
            </a:r>
            <a:r>
              <a:rPr>
                <a:latin typeface="Courier"/>
              </a:rPr>
              <a:t>(iris,flowerSize)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indent="0">
              <a:buNone/>
            </a:pPr>
            <a:r>
              <a:rPr dirty="0">
                <a:solidFill>
                  <a:srgbClr val="06287E"/>
                </a:solidFill>
                <a:latin typeface="Courier"/>
              </a:rPr>
              <a:t>head</a:t>
            </a:r>
            <a:r>
              <a:rPr dirty="0">
                <a:latin typeface="Courier"/>
              </a:rPr>
              <a:t>(irisNew4)</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Sepal.Length</a:t>
            </a:r>
            <a:r>
              <a:rPr i="1" dirty="0">
                <a:solidFill>
                  <a:srgbClr val="BA2121"/>
                </a:solidFill>
                <a:latin typeface="Courier"/>
              </a:rPr>
              <a:t> </a:t>
            </a:r>
            <a:r>
              <a:rPr i="1" dirty="0" err="1">
                <a:solidFill>
                  <a:srgbClr val="BA2121"/>
                </a:solidFill>
                <a:latin typeface="Courier"/>
              </a:rPr>
              <a:t>Sepal.Width</a:t>
            </a:r>
            <a:r>
              <a:rPr i="1" dirty="0">
                <a:solidFill>
                  <a:srgbClr val="BA2121"/>
                </a:solidFill>
                <a:latin typeface="Courier"/>
              </a:rPr>
              <a:t> </a:t>
            </a:r>
            <a:r>
              <a:rPr i="1" dirty="0" err="1">
                <a:solidFill>
                  <a:srgbClr val="BA2121"/>
                </a:solidFill>
                <a:latin typeface="Courier"/>
              </a:rPr>
              <a:t>Petal.Length</a:t>
            </a:r>
            <a:r>
              <a:rPr i="1" dirty="0">
                <a:solidFill>
                  <a:srgbClr val="BA2121"/>
                </a:solidFill>
                <a:latin typeface="Courier"/>
              </a:rPr>
              <a:t> </a:t>
            </a:r>
            <a:r>
              <a:rPr i="1" dirty="0" err="1">
                <a:solidFill>
                  <a:srgbClr val="BA2121"/>
                </a:solidFill>
                <a:latin typeface="Courier"/>
              </a:rPr>
              <a:t>Petal.Width</a:t>
            </a:r>
            <a:r>
              <a:rPr i="1" dirty="0">
                <a:solidFill>
                  <a:srgbClr val="BA2121"/>
                </a:solidFill>
                <a:latin typeface="Courier"/>
              </a:rPr>
              <a:t> Species </a:t>
            </a:r>
            <a:r>
              <a:rPr i="1" dirty="0" err="1">
                <a:solidFill>
                  <a:srgbClr val="BA2121"/>
                </a:solidFill>
                <a:latin typeface="Courier"/>
              </a:rPr>
              <a:t>flowerSize</a:t>
            </a:r>
            <a:br>
              <a:rPr dirty="0"/>
            </a:br>
            <a:r>
              <a:rPr i="1" dirty="0">
                <a:solidFill>
                  <a:srgbClr val="BA2121"/>
                </a:solidFill>
                <a:latin typeface="Courier"/>
              </a:rPr>
              <a:t>## 1          5.1         3.5          1.4         0.2  </a:t>
            </a:r>
            <a:r>
              <a:rPr i="1" dirty="0" err="1">
                <a:solidFill>
                  <a:srgbClr val="BA2121"/>
                </a:solidFill>
                <a:latin typeface="Courier"/>
              </a:rPr>
              <a:t>setosa</a:t>
            </a:r>
            <a:r>
              <a:rPr i="1" dirty="0">
                <a:solidFill>
                  <a:srgbClr val="BA2121"/>
                </a:solidFill>
                <a:latin typeface="Courier"/>
              </a:rPr>
              <a:t>       10.2</a:t>
            </a:r>
            <a:br>
              <a:rPr dirty="0"/>
            </a:br>
            <a:r>
              <a:rPr i="1" dirty="0">
                <a:solidFill>
                  <a:srgbClr val="BA2121"/>
                </a:solidFill>
                <a:latin typeface="Courier"/>
              </a:rPr>
              <a:t>## 2          4.9         3.0          1.4         0.2  </a:t>
            </a:r>
            <a:r>
              <a:rPr i="1" dirty="0" err="1">
                <a:solidFill>
                  <a:srgbClr val="BA2121"/>
                </a:solidFill>
                <a:latin typeface="Courier"/>
              </a:rPr>
              <a:t>setosa</a:t>
            </a:r>
            <a:r>
              <a:rPr i="1" dirty="0">
                <a:solidFill>
                  <a:srgbClr val="BA2121"/>
                </a:solidFill>
                <a:latin typeface="Courier"/>
              </a:rPr>
              <a:t>        9.5</a:t>
            </a:r>
            <a:br>
              <a:rPr dirty="0"/>
            </a:br>
            <a:r>
              <a:rPr i="1" dirty="0">
                <a:solidFill>
                  <a:srgbClr val="BA2121"/>
                </a:solidFill>
                <a:latin typeface="Courier"/>
              </a:rPr>
              <a:t>## 3          4.7         3.2          1.3         0.2  </a:t>
            </a:r>
            <a:r>
              <a:rPr i="1" dirty="0" err="1">
                <a:solidFill>
                  <a:srgbClr val="BA2121"/>
                </a:solidFill>
                <a:latin typeface="Courier"/>
              </a:rPr>
              <a:t>setosa</a:t>
            </a:r>
            <a:r>
              <a:rPr i="1" dirty="0">
                <a:solidFill>
                  <a:srgbClr val="BA2121"/>
                </a:solidFill>
                <a:latin typeface="Courier"/>
              </a:rPr>
              <a:t>        9.4</a:t>
            </a:r>
            <a:br>
              <a:rPr dirty="0"/>
            </a:br>
            <a:r>
              <a:rPr i="1" dirty="0">
                <a:solidFill>
                  <a:srgbClr val="BA2121"/>
                </a:solidFill>
                <a:latin typeface="Courier"/>
              </a:rPr>
              <a:t>## 4          4.6         3.1          1.5         0.2  </a:t>
            </a:r>
            <a:r>
              <a:rPr i="1" dirty="0" err="1">
                <a:solidFill>
                  <a:srgbClr val="BA2121"/>
                </a:solidFill>
                <a:latin typeface="Courier"/>
              </a:rPr>
              <a:t>setosa</a:t>
            </a:r>
            <a:r>
              <a:rPr i="1" dirty="0">
                <a:solidFill>
                  <a:srgbClr val="BA2121"/>
                </a:solidFill>
                <a:latin typeface="Courier"/>
              </a:rPr>
              <a:t>        9.4</a:t>
            </a:r>
            <a:br>
              <a:rPr dirty="0"/>
            </a:br>
            <a:r>
              <a:rPr i="1" dirty="0">
                <a:solidFill>
                  <a:srgbClr val="BA2121"/>
                </a:solidFill>
                <a:latin typeface="Courier"/>
              </a:rPr>
              <a:t>## 5          5.0         3.6          1.4         0.2  </a:t>
            </a:r>
            <a:r>
              <a:rPr i="1" dirty="0" err="1">
                <a:solidFill>
                  <a:srgbClr val="BA2121"/>
                </a:solidFill>
                <a:latin typeface="Courier"/>
              </a:rPr>
              <a:t>setosa</a:t>
            </a:r>
            <a:r>
              <a:rPr i="1" dirty="0">
                <a:solidFill>
                  <a:srgbClr val="BA2121"/>
                </a:solidFill>
                <a:latin typeface="Courier"/>
              </a:rPr>
              <a:t>       10.2</a:t>
            </a:r>
            <a:br>
              <a:rPr dirty="0"/>
            </a:br>
            <a:r>
              <a:rPr i="1" dirty="0">
                <a:solidFill>
                  <a:srgbClr val="BA2121"/>
                </a:solidFill>
                <a:latin typeface="Courier"/>
              </a:rPr>
              <a:t>## 6          5.4         3.9          1.7         0.4  </a:t>
            </a:r>
            <a:r>
              <a:rPr i="1" dirty="0" err="1">
                <a:solidFill>
                  <a:srgbClr val="BA2121"/>
                </a:solidFill>
                <a:latin typeface="Courier"/>
              </a:rPr>
              <a:t>setosa</a:t>
            </a:r>
            <a:r>
              <a:rPr i="1" dirty="0">
                <a:solidFill>
                  <a:srgbClr val="BA2121"/>
                </a:solidFill>
                <a:latin typeface="Courier"/>
              </a:rPr>
              <a:t>       11.4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i="1"/>
              <a:t>for</a:t>
            </a:r>
            <a:r>
              <a:t> loops are slow in R. Whenever possible, attempt to </a:t>
            </a:r>
            <a:r>
              <a:rPr i="1"/>
              <a:t>vectorise</a:t>
            </a:r>
            <a:r>
              <a:t> your operations.</a:t>
            </a:r>
          </a:p>
          <a:p>
            <a:pPr lvl="0" indent="0">
              <a:buNone/>
            </a:pPr>
            <a:r>
              <a:rPr i="1">
                <a:solidFill>
                  <a:srgbClr val="60A0B0"/>
                </a:solidFill>
                <a:latin typeface="Courier"/>
              </a:rPr>
              <a:t># what we've just done</a:t>
            </a:r>
            <a:br/>
            <a:r>
              <a:rPr>
                <a:latin typeface="Courier"/>
              </a:rPr>
              <a:t>forLoop</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r>
              <a:rPr>
                <a:latin typeface="Courier"/>
              </a:rPr>
              <a:t>  </a:t>
            </a:r>
            <a:br/>
            <a:r>
              <a:rPr>
                <a:latin typeface="Courier"/>
              </a:rPr>
              <a:t>  </a:t>
            </a: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same operation but vectorised</a:t>
            </a:r>
            <a:br/>
            <a:r>
              <a:rPr>
                <a:latin typeface="Courier"/>
              </a:rPr>
              <a:t>vectorOperation</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latin typeface="Courier"/>
              </a:rPr>
              <a:t>iris</a:t>
            </a:r>
            <a:r>
              <a:rPr>
                <a:solidFill>
                  <a:srgbClr val="4070A0"/>
                </a:solidFill>
                <a:latin typeface="Courier"/>
              </a:rPr>
              <a:t>$</a:t>
            </a:r>
            <a:r>
              <a:rPr>
                <a:latin typeface="Courier"/>
              </a:rPr>
              <a:t>Petal.Length</a:t>
            </a:r>
            <a:r>
              <a:rPr>
                <a:solidFill>
                  <a:srgbClr val="4070A0"/>
                </a:solidFill>
                <a:latin typeface="Courier"/>
              </a:rPr>
              <a:t>+</a:t>
            </a:r>
            <a:r>
              <a:rPr>
                <a:latin typeface="Courier"/>
              </a:rPr>
              <a:t>iris</a:t>
            </a:r>
            <a:r>
              <a:rPr>
                <a:solidFill>
                  <a:srgbClr val="4070A0"/>
                </a:solidFill>
                <a:latin typeface="Courier"/>
              </a:rPr>
              <a:t>$</a:t>
            </a:r>
            <a:r>
              <a:rPr>
                <a:latin typeface="Courier"/>
              </a:rPr>
              <a:t>Petal.Width</a:t>
            </a:r>
            <a:r>
              <a:rPr>
                <a:solidFill>
                  <a:srgbClr val="4070A0"/>
                </a:solidFill>
                <a:latin typeface="Courier"/>
              </a:rPr>
              <a:t>+</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Sepal.Width</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err="1">
                <a:solidFill>
                  <a:srgbClr val="06287E"/>
                </a:solidFill>
                <a:latin typeface="Courier"/>
              </a:rPr>
              <a:t>system.time</a:t>
            </a:r>
            <a:r>
              <a:rPr dirty="0">
                <a:latin typeface="Courier"/>
              </a:rPr>
              <a:t>(</a:t>
            </a:r>
            <a:r>
              <a:rPr dirty="0" err="1">
                <a:solidFill>
                  <a:srgbClr val="06287E"/>
                </a:solidFill>
                <a:latin typeface="Courier"/>
              </a:rPr>
              <a:t>forLoop</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user  system elapsed </a:t>
            </a:r>
            <a:br>
              <a:rPr dirty="0"/>
            </a:br>
            <a:r>
              <a:rPr i="1" dirty="0">
                <a:solidFill>
                  <a:srgbClr val="BA2121"/>
                </a:solidFill>
                <a:latin typeface="Courier"/>
              </a:rPr>
              <a:t>##   0.003   0.000   0.003</a:t>
            </a:r>
            <a:br>
              <a:rPr dirty="0"/>
            </a:br>
            <a:r>
              <a:rPr dirty="0" err="1">
                <a:solidFill>
                  <a:srgbClr val="06287E"/>
                </a:solidFill>
                <a:latin typeface="Courier"/>
              </a:rPr>
              <a:t>system.time</a:t>
            </a:r>
            <a:r>
              <a:rPr dirty="0">
                <a:latin typeface="Courier"/>
              </a:rPr>
              <a:t>(</a:t>
            </a:r>
            <a:r>
              <a:rPr dirty="0" err="1">
                <a:solidFill>
                  <a:srgbClr val="06287E"/>
                </a:solidFill>
                <a:latin typeface="Courier"/>
              </a:rPr>
              <a:t>vectorOperation</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user  system elapsed </a:t>
            </a:r>
            <a:br>
              <a:rPr dirty="0"/>
            </a:br>
            <a:r>
              <a:rPr i="1" dirty="0">
                <a:solidFill>
                  <a:srgbClr val="BA2121"/>
                </a:solidFill>
                <a:latin typeface="Courier"/>
              </a:rPr>
              <a:t>##       0       0       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Parameter estimation / summary statistics (primer)</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Proportions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The function </a:t>
            </a:r>
            <a:r>
              <a:rPr dirty="0" err="1">
                <a:latin typeface="Courier"/>
              </a:rPr>
              <a:t>binom.test</a:t>
            </a:r>
            <a:r>
              <a:rPr dirty="0">
                <a:latin typeface="Courier"/>
              </a:rPr>
              <a:t>()</a:t>
            </a:r>
            <a:r>
              <a:rPr dirty="0"/>
              <a:t> allows you to easily compute proportion estimates and exact binomial 95% confidence intervals:</a:t>
            </a:r>
          </a:p>
          <a:p>
            <a:pPr lvl="0" indent="0">
              <a:buNone/>
            </a:pPr>
            <a:r>
              <a:rPr dirty="0" err="1">
                <a:latin typeface="Courier"/>
              </a:rPr>
              <a:t>propEst</a:t>
            </a:r>
            <a:r>
              <a:rPr dirty="0">
                <a:solidFill>
                  <a:srgbClr val="007020"/>
                </a:solidFill>
                <a:latin typeface="Courier"/>
              </a:rPr>
              <a:t>&lt;-</a:t>
            </a:r>
            <a:r>
              <a:rPr dirty="0" err="1">
                <a:solidFill>
                  <a:srgbClr val="06287E"/>
                </a:solidFill>
                <a:latin typeface="Courier"/>
              </a:rPr>
              <a:t>binom.test</a:t>
            </a:r>
            <a:r>
              <a:rPr dirty="0">
                <a:latin typeface="Courier"/>
              </a:rPr>
              <a:t>(</a:t>
            </a:r>
            <a:r>
              <a:rPr dirty="0">
                <a:solidFill>
                  <a:srgbClr val="7D9029"/>
                </a:solidFill>
                <a:latin typeface="Courier"/>
              </a:rPr>
              <a:t>x=</a:t>
            </a:r>
            <a:r>
              <a:rPr dirty="0">
                <a:solidFill>
                  <a:srgbClr val="06287E"/>
                </a:solidFill>
                <a:latin typeface="Courier"/>
              </a:rPr>
              <a:t>sum</a:t>
            </a:r>
            <a:r>
              <a:rPr dirty="0">
                <a:latin typeface="Courier"/>
              </a:rPr>
              <a:t>(</a:t>
            </a:r>
            <a:r>
              <a:rPr dirty="0" err="1">
                <a:latin typeface="Courier"/>
              </a:rPr>
              <a:t>dat</a:t>
            </a:r>
            <a:r>
              <a:rPr dirty="0" err="1">
                <a:solidFill>
                  <a:srgbClr val="4070A0"/>
                </a:solidFill>
                <a:latin typeface="Courier"/>
              </a:rPr>
              <a:t>$</a:t>
            </a:r>
            <a:r>
              <a:rPr dirty="0" err="1">
                <a:latin typeface="Courier"/>
              </a:rPr>
              <a:t>Species</a:t>
            </a:r>
            <a:r>
              <a:rPr dirty="0">
                <a:solidFill>
                  <a:srgbClr val="4070A0"/>
                </a:solidFill>
                <a:latin typeface="Courier"/>
              </a:rPr>
              <a:t>=="</a:t>
            </a:r>
            <a:r>
              <a:rPr dirty="0" err="1">
                <a:solidFill>
                  <a:srgbClr val="4070A0"/>
                </a:solidFill>
                <a:latin typeface="Courier"/>
              </a:rPr>
              <a:t>setosa</a:t>
            </a:r>
            <a:r>
              <a:rPr dirty="0">
                <a:solidFill>
                  <a:srgbClr val="4070A0"/>
                </a:solidFill>
                <a:latin typeface="Courier"/>
              </a:rPr>
              <a:t>"</a:t>
            </a:r>
            <a:r>
              <a:rPr dirty="0">
                <a:latin typeface="Courier"/>
              </a:rPr>
              <a:t>),</a:t>
            </a:r>
            <a:r>
              <a:rPr dirty="0">
                <a:solidFill>
                  <a:srgbClr val="7D9029"/>
                </a:solidFill>
                <a:latin typeface="Courier"/>
              </a:rPr>
              <a:t>n=</a:t>
            </a:r>
            <a:r>
              <a:rPr dirty="0" err="1">
                <a:solidFill>
                  <a:srgbClr val="06287E"/>
                </a:solidFill>
                <a:latin typeface="Courier"/>
              </a:rPr>
              <a:t>nrow</a:t>
            </a:r>
            <a:r>
              <a:rPr dirty="0">
                <a:latin typeface="Courier"/>
              </a:rPr>
              <a:t>(</a:t>
            </a:r>
            <a:r>
              <a:rPr dirty="0" err="1">
                <a:latin typeface="Courier"/>
              </a:rPr>
              <a:t>dat</a:t>
            </a:r>
            <a:r>
              <a:rPr dirty="0">
                <a:latin typeface="Courier"/>
              </a:rPr>
              <a:t>))</a:t>
            </a:r>
            <a:br>
              <a:rPr dirty="0"/>
            </a:br>
            <a:r>
              <a:rPr dirty="0" err="1">
                <a:latin typeface="Courier"/>
              </a:rPr>
              <a:t>propEst</a:t>
            </a:r>
            <a:r>
              <a:rPr dirty="0" err="1">
                <a:solidFill>
                  <a:srgbClr val="4070A0"/>
                </a:solidFill>
                <a:latin typeface="Courier"/>
              </a:rPr>
              <a:t>$</a:t>
            </a:r>
            <a:r>
              <a:rPr dirty="0" err="1">
                <a:latin typeface="Courier"/>
              </a:rPr>
              <a:t>estimate</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probability of success </a:t>
            </a:r>
            <a:br>
              <a:rPr dirty="0"/>
            </a:br>
            <a:r>
              <a:rPr i="1" dirty="0">
                <a:solidFill>
                  <a:srgbClr val="BA2121"/>
                </a:solidFill>
                <a:latin typeface="Courier"/>
              </a:rPr>
              <a:t>##              0.3333333</a:t>
            </a:r>
            <a:br>
              <a:rPr dirty="0"/>
            </a:br>
            <a:r>
              <a:rPr dirty="0" err="1">
                <a:latin typeface="Courier"/>
              </a:rPr>
              <a:t>propEst</a:t>
            </a:r>
            <a:r>
              <a:rPr dirty="0" err="1">
                <a:solidFill>
                  <a:srgbClr val="4070A0"/>
                </a:solidFill>
                <a:latin typeface="Courier"/>
              </a:rPr>
              <a:t>$</a:t>
            </a:r>
            <a:r>
              <a:rPr dirty="0" err="1">
                <a:latin typeface="Courier"/>
              </a:rPr>
              <a:t>conf.int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[1] 0.2585564 0.4148430</a:t>
            </a:r>
            <a:br>
              <a:rPr dirty="0"/>
            </a:br>
            <a:r>
              <a:rPr i="1" dirty="0">
                <a:solidFill>
                  <a:srgbClr val="BA2121"/>
                </a:solidFill>
                <a:latin typeface="Courier"/>
              </a:rPr>
              <a:t>## </a:t>
            </a:r>
            <a:r>
              <a:rPr i="1" dirty="0" err="1">
                <a:solidFill>
                  <a:srgbClr val="BA2121"/>
                </a:solidFill>
                <a:latin typeface="Courier"/>
              </a:rPr>
              <a:t>attr</a:t>
            </a:r>
            <a:r>
              <a:rPr i="1" dirty="0">
                <a:solidFill>
                  <a:srgbClr val="BA2121"/>
                </a:solidFill>
                <a:latin typeface="Courier"/>
              </a:rPr>
              <a:t>(,"</a:t>
            </a:r>
            <a:r>
              <a:rPr i="1" dirty="0" err="1">
                <a:solidFill>
                  <a:srgbClr val="BA2121"/>
                </a:solidFill>
                <a:latin typeface="Courier"/>
              </a:rPr>
              <a:t>conf.level</a:t>
            </a:r>
            <a:r>
              <a:rPr i="1" dirty="0">
                <a:solidFill>
                  <a:srgbClr val="BA2121"/>
                </a:solidFill>
                <a:latin typeface="Courier"/>
              </a:rPr>
              <a:t>")</a:t>
            </a:r>
            <a:br>
              <a:rPr dirty="0"/>
            </a:br>
            <a:r>
              <a:rPr i="1" dirty="0">
                <a:solidFill>
                  <a:srgbClr val="BA2121"/>
                </a:solidFill>
                <a:latin typeface="Courier"/>
              </a:rPr>
              <a:t>## [1] 0.95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107</a:t>
            </a:fld>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Formatting this nicely and expressing it as percentages:</a:t>
            </a:r>
          </a:p>
          <a:p>
            <a:pPr lvl="0" indent="0">
              <a:buNone/>
            </a:pPr>
            <a:r>
              <a:rPr>
                <a:latin typeface="Courier"/>
              </a:rPr>
              <a:t>propNice</a:t>
            </a:r>
            <a:r>
              <a:rPr>
                <a:solidFill>
                  <a:srgbClr val="007020"/>
                </a:solidFill>
                <a:latin typeface="Courier"/>
              </a:rPr>
              <a:t>&lt;-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estimate)),</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1</a:t>
            </a:r>
            <a:r>
              <a:rPr>
                <a:latin typeface="Courier"/>
              </a:rPr>
              <a:t>])),</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2</a:t>
            </a:r>
            <a:r>
              <a:rPr>
                <a:latin typeface="Courier"/>
              </a:rPr>
              <a:t>])),</a:t>
            </a:r>
            <a:br/>
            <a:r>
              <a:rPr>
                <a:latin typeface="Courier"/>
              </a:rPr>
              <a:t>                </a:t>
            </a:r>
            <a:r>
              <a:rPr>
                <a:solidFill>
                  <a:srgbClr val="4070A0"/>
                </a:solidFill>
                <a:latin typeface="Courier"/>
              </a:rPr>
              <a:t>"%)"</a:t>
            </a:r>
            <a:r>
              <a:rPr>
                <a:latin typeface="Courier"/>
              </a:rPr>
              <a:t>)</a:t>
            </a:r>
            <a:br/>
            <a:br/>
            <a:r>
              <a:rPr>
                <a:solidFill>
                  <a:srgbClr val="06287E"/>
                </a:solidFill>
                <a:latin typeface="Courier"/>
              </a:rPr>
              <a:t>cat</a:t>
            </a:r>
            <a:r>
              <a:rPr>
                <a:latin typeface="Courier"/>
              </a:rPr>
              <a:t>(propNice,</a:t>
            </a:r>
            <a:r>
              <a:rPr>
                <a:solidFill>
                  <a:srgbClr val="7D9029"/>
                </a:solidFill>
                <a:latin typeface="Courier"/>
              </a:rPr>
              <a:t>file=</a:t>
            </a:r>
            <a:r>
              <a:rPr>
                <a:solidFill>
                  <a:srgbClr val="4070A0"/>
                </a:solidFill>
                <a:latin typeface="Courier"/>
              </a:rPr>
              <a:t>""</a:t>
            </a:r>
            <a:r>
              <a:rPr>
                <a:latin typeface="Courier"/>
              </a:rPr>
              <a:t>)</a:t>
            </a:r>
            <a:br/>
            <a:r>
              <a:rPr i="1">
                <a:solidFill>
                  <a:srgbClr val="BA2121"/>
                </a:solidFill>
                <a:latin typeface="Courier"/>
              </a:rPr>
              <a:t>## 33.3% (25.9%, 41.5%)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Means, standard deviations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2 ways of writing R code:</a:t>
            </a:r>
          </a:p>
          <a:p>
            <a:pPr lvl="1"/>
            <a:r>
              <a:t>Classic / base R</a:t>
            </a:r>
          </a:p>
          <a:p>
            <a:pPr lvl="1"/>
            <a:r>
              <a:t>RStudio / tidyverse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Syntax can be quite different:</a:t>
            </a:r>
          </a:p>
          <a:p>
            <a:pPr lvl="1"/>
            <a:r>
              <a:t>tidyverse relies on a number of linked packages.</a:t>
            </a:r>
          </a:p>
          <a:p>
            <a:pPr lvl="1"/>
            <a:r>
              <a:t>tidyverse aims for simplicity: less coding, more thinking.</a:t>
            </a:r>
          </a:p>
          <a:p>
            <a:pPr lvl="1"/>
            <a:r>
              <a:t>Whichever is most intuitive to you, will be best for you!</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Engine the same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We will focus primarily on tidyverse in this worshop.</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an arithmetic mean, the R function </a:t>
            </a:r>
            <a:r>
              <a:rPr>
                <a:latin typeface="Courier"/>
              </a:rPr>
              <a:t>mean()</a:t>
            </a:r>
            <a:r>
              <a:t> can be used and for standard deviations the function </a:t>
            </a:r>
            <a:r>
              <a:rPr>
                <a:latin typeface="Courier"/>
              </a:rPr>
              <a:t>sd()</a:t>
            </a:r>
            <a:r>
              <a:t> is used.</a:t>
            </a:r>
          </a:p>
          <a:p>
            <a:pPr lvl="0" indent="0">
              <a:buNone/>
            </a:pPr>
            <a:r>
              <a:rPr>
                <a:latin typeface="Courier"/>
              </a:rPr>
              <a:t>mu</a:t>
            </a:r>
            <a:r>
              <a:rPr>
                <a:solidFill>
                  <a:srgbClr val="007020"/>
                </a:solidFill>
                <a:latin typeface="Courier"/>
              </a:rPr>
              <a:t>&lt;-</a:t>
            </a:r>
            <a:r>
              <a:rPr>
                <a:solidFill>
                  <a:srgbClr val="06287E"/>
                </a:solidFill>
                <a:latin typeface="Courier"/>
              </a:rPr>
              <a:t>mean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a:t>
            </a:r>
            <a:r>
              <a:rPr>
                <a:solidFill>
                  <a:srgbClr val="007020"/>
                </a:solidFill>
                <a:latin typeface="Courier"/>
              </a:rPr>
              <a:t>&lt;-</a:t>
            </a:r>
            <a:r>
              <a:rPr>
                <a:solidFill>
                  <a:srgbClr val="06287E"/>
                </a:solidFill>
                <a:latin typeface="Courier"/>
              </a:rPr>
              <a:t>sd</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sigma2</a:t>
            </a:r>
            <a:r>
              <a:rPr>
                <a:solidFill>
                  <a:srgbClr val="007020"/>
                </a:solidFill>
                <a:latin typeface="Courier"/>
              </a:rPr>
              <a:t>&lt;-</a:t>
            </a:r>
            <a:r>
              <a:rPr>
                <a:latin typeface="Courier"/>
              </a:rPr>
              <a:t>sigma</a:t>
            </a:r>
            <a:r>
              <a:rPr>
                <a:solidFill>
                  <a:srgbClr val="4070A0"/>
                </a:solidFill>
                <a:latin typeface="Courier"/>
              </a:rPr>
              <a:t>^</a:t>
            </a:r>
            <a:r>
              <a:rPr>
                <a:solidFill>
                  <a:srgbClr val="40A070"/>
                </a:solidFill>
                <a:latin typeface="Courier"/>
              </a:rPr>
              <a:t>2</a:t>
            </a:r>
            <a:r>
              <a:rPr>
                <a:latin typeface="Courier"/>
              </a:rPr>
              <a:t> </a:t>
            </a:r>
            <a:r>
              <a:rPr i="1">
                <a:solidFill>
                  <a:srgbClr val="60A0B0"/>
                </a:solidFill>
                <a:latin typeface="Courier"/>
              </a:rPr>
              <a:t># same as sigma2&lt;-var(dat$Petal.Length,na.rm=TRUE)</a:t>
            </a:r>
            <a:br/>
            <a:r>
              <a:rPr>
                <a:latin typeface="Courier"/>
              </a:rPr>
              <a:t>n</a:t>
            </a:r>
            <a:r>
              <a:rPr>
                <a:solidFill>
                  <a:srgbClr val="007020"/>
                </a:solidFill>
                <a:latin typeface="Courier"/>
              </a:rPr>
              <a:t>&lt;-</a:t>
            </a:r>
            <a:r>
              <a:rPr>
                <a:solidFill>
                  <a:srgbClr val="06287E"/>
                </a:solidFill>
                <a:latin typeface="Courier"/>
              </a:rPr>
              <a:t>sum</a:t>
            </a:r>
            <a:r>
              <a:rPr>
                <a:latin typeface="Courier"/>
              </a:rPr>
              <a:t>(</a:t>
            </a:r>
            <a:r>
              <a:rPr>
                <a:solidFill>
                  <a:srgbClr val="4070A0"/>
                </a:solidFill>
                <a:latin typeface="Courier"/>
              </a:rPr>
              <a:t>!</a:t>
            </a:r>
            <a:r>
              <a:rPr>
                <a:solidFill>
                  <a:srgbClr val="06287E"/>
                </a:solidFill>
                <a:latin typeface="Courier"/>
              </a:rPr>
              <a:t>is.na</a:t>
            </a:r>
            <a:r>
              <a:rPr>
                <a:latin typeface="Courier"/>
              </a:rPr>
              <a:t>(dat</a:t>
            </a:r>
            <a:r>
              <a:rPr>
                <a:solidFill>
                  <a:srgbClr val="4070A0"/>
                </a:solidFill>
                <a:latin typeface="Courier"/>
              </a:rPr>
              <a:t>$</a:t>
            </a:r>
            <a:r>
              <a:rPr>
                <a:latin typeface="Courier"/>
              </a:rPr>
              <a:t>Petal.Length))</a:t>
            </a:r>
            <a:br/>
            <a:br/>
            <a:r>
              <a:rPr>
                <a:latin typeface="Courier"/>
              </a:rPr>
              <a:t>ci</a:t>
            </a:r>
            <a:r>
              <a:rPr>
                <a:solidFill>
                  <a:srgbClr val="007020"/>
                </a:solidFill>
                <a:latin typeface="Courier"/>
              </a:rPr>
              <a:t>&lt;-</a:t>
            </a:r>
            <a:r>
              <a:rPr>
                <a:solidFill>
                  <a:srgbClr val="06287E"/>
                </a:solidFill>
                <a:latin typeface="Courier"/>
              </a:rPr>
              <a:t>c</a:t>
            </a:r>
            <a:r>
              <a:rPr>
                <a:latin typeface="Courier"/>
              </a:rPr>
              <a:t>(</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(mu)</a:t>
            </a:r>
            <a:br/>
            <a:r>
              <a:rPr i="1">
                <a:solidFill>
                  <a:srgbClr val="BA2121"/>
                </a:solidFill>
                <a:latin typeface="Courier"/>
              </a:rPr>
              <a:t>## [1] 3.758</a:t>
            </a:r>
            <a:br/>
            <a:r>
              <a:rPr>
                <a:solidFill>
                  <a:srgbClr val="06287E"/>
                </a:solidFill>
                <a:latin typeface="Courier"/>
              </a:rPr>
              <a:t>print</a:t>
            </a:r>
            <a:r>
              <a:rPr>
                <a:latin typeface="Courier"/>
              </a:rPr>
              <a:t>(sigma)</a:t>
            </a:r>
            <a:br/>
            <a:r>
              <a:rPr i="1">
                <a:solidFill>
                  <a:srgbClr val="BA2121"/>
                </a:solidFill>
                <a:latin typeface="Courier"/>
              </a:rPr>
              <a:t>## [1] 1.765298</a:t>
            </a:r>
            <a:br/>
            <a:r>
              <a:rPr>
                <a:solidFill>
                  <a:srgbClr val="06287E"/>
                </a:solidFill>
                <a:latin typeface="Courier"/>
              </a:rPr>
              <a:t>print</a:t>
            </a:r>
            <a:r>
              <a:rPr>
                <a:latin typeface="Courier"/>
              </a:rPr>
              <a:t>(sigma</a:t>
            </a:r>
            <a:r>
              <a:rPr>
                <a:solidFill>
                  <a:srgbClr val="4070A0"/>
                </a:solidFill>
                <a:latin typeface="Courier"/>
              </a:rPr>
              <a:t>^</a:t>
            </a:r>
            <a:r>
              <a:rPr>
                <a:solidFill>
                  <a:srgbClr val="40A070"/>
                </a:solidFill>
                <a:latin typeface="Courier"/>
              </a:rPr>
              <a:t>2</a:t>
            </a:r>
            <a:r>
              <a:rPr>
                <a:latin typeface="Courier"/>
              </a:rPr>
              <a:t>)</a:t>
            </a:r>
            <a:br/>
            <a:r>
              <a:rPr i="1">
                <a:solidFill>
                  <a:srgbClr val="BA2121"/>
                </a:solidFill>
                <a:latin typeface="Courier"/>
              </a:rPr>
              <a:t>## [1] 3.116278</a:t>
            </a:r>
            <a:br/>
            <a:r>
              <a:rPr>
                <a:solidFill>
                  <a:srgbClr val="06287E"/>
                </a:solidFill>
                <a:latin typeface="Courier"/>
              </a:rPr>
              <a:t>print</a:t>
            </a:r>
            <a:r>
              <a:rPr>
                <a:latin typeface="Courier"/>
              </a:rPr>
              <a:t>(ci)</a:t>
            </a:r>
            <a:br/>
            <a:r>
              <a:rPr i="1">
                <a:solidFill>
                  <a:srgbClr val="BA2121"/>
                </a:solidFill>
                <a:latin typeface="Courier"/>
              </a:rPr>
              <a:t>## [1] 3.475499 4.040501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 median, the function </a:t>
            </a:r>
            <a:r>
              <a:rPr>
                <a:latin typeface="Courier"/>
              </a:rPr>
              <a:t>median()</a:t>
            </a:r>
            <a:r>
              <a:t> is used and for IQRs, use </a:t>
            </a:r>
            <a:r>
              <a:rPr>
                <a:latin typeface="Courier"/>
              </a:rPr>
              <a:t>quantile()</a:t>
            </a:r>
            <a:r>
              <a:t>. You can also use the function </a:t>
            </a:r>
            <a:r>
              <a:rPr>
                <a:latin typeface="Courier"/>
              </a:rPr>
              <a:t>iqr()</a:t>
            </a:r>
            <a:r>
              <a:t> for the latter but this returns the width of the IQR.</a:t>
            </a:r>
          </a:p>
          <a:p>
            <a:pPr lvl="0" indent="0">
              <a:buNone/>
            </a:pPr>
            <a:r>
              <a:rPr>
                <a:latin typeface="Courier"/>
              </a:rPr>
              <a:t>me</a:t>
            </a:r>
            <a:r>
              <a:rPr>
                <a:solidFill>
                  <a:srgbClr val="007020"/>
                </a:solidFill>
                <a:latin typeface="Courier"/>
              </a:rPr>
              <a:t>&lt;-</a:t>
            </a:r>
            <a:r>
              <a:rPr>
                <a:solidFill>
                  <a:srgbClr val="06287E"/>
                </a:solidFill>
                <a:latin typeface="Courier"/>
              </a:rPr>
              <a:t>median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iqr</a:t>
            </a:r>
            <a:r>
              <a:rPr>
                <a:solidFill>
                  <a:srgbClr val="007020"/>
                </a:solidFill>
                <a:latin typeface="Courier"/>
              </a:rPr>
              <a:t>&lt;-</a:t>
            </a:r>
            <a:r>
              <a:rPr>
                <a:solidFill>
                  <a:srgbClr val="06287E"/>
                </a:solidFill>
                <a:latin typeface="Courier"/>
              </a:rPr>
              <a:t>quantile</a:t>
            </a:r>
            <a:r>
              <a:rPr>
                <a:latin typeface="Courier"/>
              </a:rPr>
              <a:t>(dat</a:t>
            </a:r>
            <a:r>
              <a:rPr>
                <a:solidFill>
                  <a:srgbClr val="4070A0"/>
                </a:solidFill>
                <a:latin typeface="Courier"/>
              </a:rPr>
              <a:t>$</a:t>
            </a:r>
            <a:r>
              <a:rPr>
                <a:latin typeface="Courier"/>
              </a:rPr>
              <a:t>Petal.Length,</a:t>
            </a:r>
            <a:r>
              <a:rPr>
                <a:solidFill>
                  <a:srgbClr val="7D9029"/>
                </a:solidFill>
                <a:latin typeface="Courier"/>
              </a:rPr>
              <a:t>probs=</a:t>
            </a:r>
            <a:r>
              <a:rPr>
                <a:solidFill>
                  <a:srgbClr val="06287E"/>
                </a:solidFill>
                <a:latin typeface="Courier"/>
              </a:rPr>
              <a:t>c</a:t>
            </a:r>
            <a:r>
              <a:rPr>
                <a:latin typeface="Courier"/>
              </a:rPr>
              <a:t>(</a:t>
            </a:r>
            <a:r>
              <a:rPr>
                <a:solidFill>
                  <a:srgbClr val="40A070"/>
                </a:solidFill>
                <a:latin typeface="Courier"/>
              </a:rPr>
              <a:t>0.25</a:t>
            </a:r>
            <a:r>
              <a:rPr>
                <a:latin typeface="Courier"/>
              </a:rPr>
              <a:t>,</a:t>
            </a:r>
            <a:r>
              <a:rPr>
                <a:solidFill>
                  <a:srgbClr val="40A070"/>
                </a:solidFill>
                <a:latin typeface="Courier"/>
              </a:rPr>
              <a:t>0.75</a:t>
            </a:r>
            <a:r>
              <a:rPr>
                <a:latin typeface="Courier"/>
              </a:rPr>
              <a:t>),</a:t>
            </a:r>
            <a:r>
              <a:rPr>
                <a:solidFill>
                  <a:srgbClr val="7D9029"/>
                </a:solidFill>
                <a:latin typeface="Courier"/>
              </a:rPr>
              <a:t>na.rm=</a:t>
            </a:r>
            <a:r>
              <a:rPr>
                <a:solidFill>
                  <a:srgbClr val="880000"/>
                </a:solidFill>
                <a:latin typeface="Courier"/>
              </a:rPr>
              <a:t>TRUE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(me)</a:t>
            </a:r>
            <a:br/>
            <a:r>
              <a:rPr i="1">
                <a:solidFill>
                  <a:srgbClr val="BA2121"/>
                </a:solidFill>
                <a:latin typeface="Courier"/>
              </a:rPr>
              <a:t>## [1] 4.35</a:t>
            </a:r>
            <a:br/>
            <a:r>
              <a:rPr>
                <a:solidFill>
                  <a:srgbClr val="06287E"/>
                </a:solidFill>
                <a:latin typeface="Courier"/>
              </a:rPr>
              <a:t>print</a:t>
            </a:r>
            <a:r>
              <a:rPr>
                <a:latin typeface="Courier"/>
              </a:rPr>
              <a:t>(iqr)</a:t>
            </a:r>
            <a:br/>
            <a:r>
              <a:rPr i="1">
                <a:solidFill>
                  <a:srgbClr val="BA2121"/>
                </a:solidFill>
                <a:latin typeface="Courier"/>
              </a:rPr>
              <a:t>## 25% 75% </a:t>
            </a:r>
            <a:br/>
            <a:r>
              <a:rPr i="1">
                <a:solidFill>
                  <a:srgbClr val="BA2121"/>
                </a:solidFill>
                <a:latin typeface="Courier"/>
              </a:rPr>
              <a:t>## 1.6 5.1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Grouping and summarising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marL="0" lvl="0" indent="0">
              <a:buNone/>
            </a:pPr>
            <a:r>
              <a:rPr dirty="0"/>
              <a:t>Often it is easiest to </a:t>
            </a:r>
            <a:r>
              <a:rPr dirty="0" err="1"/>
              <a:t>summarise</a:t>
            </a:r>
            <a:r>
              <a:rPr dirty="0"/>
              <a:t> a dataset, when you group observations. The R functions </a:t>
            </a:r>
            <a:r>
              <a:rPr dirty="0" err="1">
                <a:latin typeface="Courier"/>
              </a:rPr>
              <a:t>group_by</a:t>
            </a:r>
            <a:r>
              <a:rPr dirty="0">
                <a:latin typeface="Courier"/>
              </a:rPr>
              <a:t>()</a:t>
            </a:r>
            <a:r>
              <a:rPr dirty="0"/>
              <a:t> and </a:t>
            </a:r>
            <a:r>
              <a:rPr dirty="0" err="1">
                <a:latin typeface="Courier"/>
              </a:rPr>
              <a:t>summarise</a:t>
            </a:r>
            <a:r>
              <a:rPr dirty="0">
                <a:latin typeface="Courier"/>
              </a:rPr>
              <a:t>()</a:t>
            </a:r>
            <a:r>
              <a:rPr dirty="0"/>
              <a:t> are useful here.</a:t>
            </a:r>
          </a:p>
          <a:p>
            <a:pPr lvl="0" indent="0">
              <a:buNone/>
            </a:pPr>
            <a:r>
              <a:rPr dirty="0" err="1">
                <a:latin typeface="Courier"/>
              </a:rPr>
              <a:t>dat</a:t>
            </a:r>
            <a:r>
              <a:rPr dirty="0">
                <a:latin typeface="Courier"/>
              </a:rPr>
              <a:t> </a:t>
            </a:r>
            <a:r>
              <a:rPr dirty="0">
                <a:solidFill>
                  <a:srgbClr val="4070A0"/>
                </a:solidFill>
                <a:latin typeface="Courier"/>
              </a:rPr>
              <a:t>%&gt;%</a:t>
            </a:r>
            <a:br>
              <a:rPr dirty="0"/>
            </a:br>
            <a:r>
              <a:rPr dirty="0">
                <a:latin typeface="Courier"/>
              </a:rPr>
              <a:t>  </a:t>
            </a:r>
            <a:r>
              <a:rPr dirty="0" err="1">
                <a:solidFill>
                  <a:srgbClr val="06287E"/>
                </a:solidFill>
                <a:latin typeface="Courier"/>
              </a:rPr>
              <a:t>group_by</a:t>
            </a:r>
            <a:r>
              <a:rPr dirty="0">
                <a:latin typeface="Courier"/>
              </a:rPr>
              <a:t>(Species) </a:t>
            </a:r>
            <a:r>
              <a:rPr dirty="0">
                <a:solidFill>
                  <a:srgbClr val="4070A0"/>
                </a:solidFill>
                <a:latin typeface="Courier"/>
              </a:rPr>
              <a:t>%&gt;%</a:t>
            </a:r>
            <a:br>
              <a:rPr dirty="0"/>
            </a:br>
            <a:r>
              <a:rPr dirty="0">
                <a:latin typeface="Courier"/>
              </a:rPr>
              <a:t>  </a:t>
            </a:r>
            <a:r>
              <a:rPr dirty="0" err="1">
                <a:solidFill>
                  <a:srgbClr val="06287E"/>
                </a:solidFill>
                <a:latin typeface="Courier"/>
              </a:rPr>
              <a:t>summarise</a:t>
            </a:r>
            <a:r>
              <a:rPr dirty="0">
                <a:latin typeface="Courier"/>
              </a:rPr>
              <a:t>(</a:t>
            </a:r>
            <a:br>
              <a:rPr dirty="0"/>
            </a:br>
            <a:r>
              <a:rPr dirty="0">
                <a:latin typeface="Courier"/>
              </a:rPr>
              <a:t>    </a:t>
            </a:r>
            <a:r>
              <a:rPr dirty="0">
                <a:solidFill>
                  <a:srgbClr val="7D9029"/>
                </a:solidFill>
                <a:latin typeface="Courier"/>
              </a:rPr>
              <a:t>mean=</a:t>
            </a:r>
            <a:r>
              <a:rPr dirty="0">
                <a:solidFill>
                  <a:srgbClr val="06287E"/>
                </a:solidFill>
                <a:latin typeface="Courier"/>
              </a:rPr>
              <a:t>mean</a:t>
            </a:r>
            <a:r>
              <a:rPr dirty="0">
                <a:latin typeface="Courier"/>
              </a:rPr>
              <a:t>(</a:t>
            </a:r>
            <a:r>
              <a:rPr dirty="0" err="1">
                <a:latin typeface="Courier"/>
              </a:rPr>
              <a:t>Petal.Length</a:t>
            </a:r>
            <a:r>
              <a:rPr dirty="0">
                <a:latin typeface="Courier"/>
              </a:rPr>
              <a:t>),</a:t>
            </a:r>
            <a:br>
              <a:rPr dirty="0"/>
            </a:br>
            <a:r>
              <a:rPr dirty="0">
                <a:latin typeface="Courier"/>
              </a:rPr>
              <a:t>    </a:t>
            </a:r>
            <a:r>
              <a:rPr dirty="0">
                <a:solidFill>
                  <a:srgbClr val="7D9029"/>
                </a:solidFill>
                <a:latin typeface="Courier"/>
              </a:rPr>
              <a:t>median=</a:t>
            </a:r>
            <a:r>
              <a:rPr dirty="0">
                <a:solidFill>
                  <a:srgbClr val="06287E"/>
                </a:solidFill>
                <a:latin typeface="Courier"/>
              </a:rPr>
              <a:t>median</a:t>
            </a:r>
            <a:r>
              <a:rPr dirty="0">
                <a:latin typeface="Courier"/>
              </a:rPr>
              <a:t>(</a:t>
            </a:r>
            <a:r>
              <a:rPr dirty="0" err="1">
                <a:latin typeface="Courier"/>
              </a:rPr>
              <a:t>Petal.Length</a:t>
            </a:r>
            <a:r>
              <a:rPr dirty="0">
                <a:latin typeface="Courier"/>
              </a:rPr>
              <a:t>),</a:t>
            </a:r>
            <a:br>
              <a:rPr dirty="0"/>
            </a:br>
            <a:r>
              <a:rPr dirty="0">
                <a:latin typeface="Courier"/>
              </a:rPr>
              <a:t>    </a:t>
            </a:r>
            <a:r>
              <a:rPr dirty="0" err="1">
                <a:solidFill>
                  <a:srgbClr val="7D9029"/>
                </a:solidFill>
                <a:latin typeface="Courier"/>
              </a:rPr>
              <a:t>sd</a:t>
            </a:r>
            <a:r>
              <a:rPr dirty="0">
                <a:solidFill>
                  <a:srgbClr val="7D9029"/>
                </a:solidFill>
                <a:latin typeface="Courier"/>
              </a:rPr>
              <a:t>=</a:t>
            </a:r>
            <a:r>
              <a:rPr dirty="0" err="1">
                <a:solidFill>
                  <a:srgbClr val="06287E"/>
                </a:solidFill>
                <a:latin typeface="Courier"/>
              </a:rPr>
              <a:t>sd</a:t>
            </a:r>
            <a:r>
              <a:rPr dirty="0">
                <a:latin typeface="Courier"/>
              </a:rPr>
              <a:t>(</a:t>
            </a:r>
            <a:r>
              <a:rPr dirty="0" err="1">
                <a:latin typeface="Courier"/>
              </a:rPr>
              <a:t>Petal.Length</a:t>
            </a:r>
            <a:r>
              <a:rPr dirty="0">
                <a:latin typeface="Courier"/>
              </a:rPr>
              <a:t>),</a:t>
            </a:r>
            <a:br>
              <a:rPr dirty="0"/>
            </a:br>
            <a:r>
              <a:rPr dirty="0">
                <a:latin typeface="Courier"/>
              </a:rPr>
              <a:t>    </a:t>
            </a:r>
            <a:r>
              <a:rPr dirty="0">
                <a:solidFill>
                  <a:srgbClr val="7D9029"/>
                </a:solidFill>
                <a:latin typeface="Courier"/>
              </a:rPr>
              <a:t>q25=</a:t>
            </a:r>
            <a:r>
              <a:rPr dirty="0">
                <a:solidFill>
                  <a:srgbClr val="06287E"/>
                </a:solidFill>
                <a:latin typeface="Courier"/>
              </a:rPr>
              <a:t>quantile</a:t>
            </a:r>
            <a:r>
              <a:rPr dirty="0">
                <a:latin typeface="Courier"/>
              </a:rPr>
              <a:t>(</a:t>
            </a:r>
            <a:r>
              <a:rPr dirty="0" err="1">
                <a:latin typeface="Courier"/>
              </a:rPr>
              <a:t>Petal.Length,</a:t>
            </a:r>
            <a:r>
              <a:rPr dirty="0" err="1">
                <a:solidFill>
                  <a:srgbClr val="7D9029"/>
                </a:solidFill>
                <a:latin typeface="Courier"/>
              </a:rPr>
              <a:t>probs</a:t>
            </a:r>
            <a:r>
              <a:rPr dirty="0">
                <a:solidFill>
                  <a:srgbClr val="7D9029"/>
                </a:solidFill>
                <a:latin typeface="Courier"/>
              </a:rPr>
              <a:t>=</a:t>
            </a:r>
            <a:r>
              <a:rPr dirty="0">
                <a:solidFill>
                  <a:srgbClr val="40A070"/>
                </a:solidFill>
                <a:latin typeface="Courier"/>
              </a:rPr>
              <a:t>0.25</a:t>
            </a:r>
            <a:r>
              <a:rPr dirty="0">
                <a:latin typeface="Courier"/>
              </a:rPr>
              <a:t>),</a:t>
            </a:r>
            <a:br>
              <a:rPr dirty="0"/>
            </a:br>
            <a:r>
              <a:rPr dirty="0">
                <a:latin typeface="Courier"/>
              </a:rPr>
              <a:t>    </a:t>
            </a:r>
            <a:r>
              <a:rPr dirty="0">
                <a:solidFill>
                  <a:srgbClr val="7D9029"/>
                </a:solidFill>
                <a:latin typeface="Courier"/>
              </a:rPr>
              <a:t>q75=</a:t>
            </a:r>
            <a:r>
              <a:rPr dirty="0">
                <a:solidFill>
                  <a:srgbClr val="06287E"/>
                </a:solidFill>
                <a:latin typeface="Courier"/>
              </a:rPr>
              <a:t>quantile</a:t>
            </a:r>
            <a:r>
              <a:rPr dirty="0">
                <a:latin typeface="Courier"/>
              </a:rPr>
              <a:t>(</a:t>
            </a:r>
            <a:r>
              <a:rPr dirty="0" err="1">
                <a:latin typeface="Courier"/>
              </a:rPr>
              <a:t>Petal.Length,</a:t>
            </a:r>
            <a:r>
              <a:rPr dirty="0" err="1">
                <a:solidFill>
                  <a:srgbClr val="7D9029"/>
                </a:solidFill>
                <a:latin typeface="Courier"/>
              </a:rPr>
              <a:t>probs</a:t>
            </a:r>
            <a:r>
              <a:rPr dirty="0">
                <a:solidFill>
                  <a:srgbClr val="7D9029"/>
                </a:solidFill>
                <a:latin typeface="Courier"/>
              </a:rPr>
              <a:t>=</a:t>
            </a:r>
            <a:r>
              <a:rPr dirty="0">
                <a:solidFill>
                  <a:srgbClr val="40A070"/>
                </a:solidFill>
                <a:latin typeface="Courier"/>
              </a:rPr>
              <a:t>0.75</a:t>
            </a:r>
            <a:r>
              <a:rPr dirty="0">
                <a:latin typeface="Courier"/>
              </a:rPr>
              <a:t>)</a:t>
            </a:r>
            <a:br>
              <a:rPr dirty="0"/>
            </a:br>
            <a:r>
              <a:rPr dirty="0">
                <a:latin typeface="Courier"/>
              </a:rPr>
              <a:t>    ,</a:t>
            </a:r>
            <a:r>
              <a:rPr dirty="0">
                <a:solidFill>
                  <a:srgbClr val="7D9029"/>
                </a:solidFill>
                <a:latin typeface="Courier"/>
              </a:rPr>
              <a:t>.groups=</a:t>
            </a:r>
            <a:r>
              <a:rPr dirty="0">
                <a:solidFill>
                  <a:srgbClr val="4070A0"/>
                </a:solidFill>
                <a:latin typeface="Courier"/>
              </a:rPr>
              <a:t>"drop"</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 A </a:t>
            </a:r>
            <a:r>
              <a:rPr i="1" dirty="0" err="1">
                <a:solidFill>
                  <a:srgbClr val="BA2121"/>
                </a:solidFill>
                <a:latin typeface="Courier"/>
              </a:rPr>
              <a:t>tibble</a:t>
            </a:r>
            <a:r>
              <a:rPr i="1" dirty="0">
                <a:solidFill>
                  <a:srgbClr val="BA2121"/>
                </a:solidFill>
                <a:latin typeface="Courier"/>
              </a:rPr>
              <a:t>: 3 × 6</a:t>
            </a:r>
            <a:br>
              <a:rPr dirty="0"/>
            </a:br>
            <a:r>
              <a:rPr i="1" dirty="0">
                <a:solidFill>
                  <a:srgbClr val="BA2121"/>
                </a:solidFill>
                <a:latin typeface="Courier"/>
              </a:rPr>
              <a:t>##   Species     mean median    </a:t>
            </a:r>
            <a:r>
              <a:rPr i="1" dirty="0" err="1">
                <a:solidFill>
                  <a:srgbClr val="BA2121"/>
                </a:solidFill>
                <a:latin typeface="Courier"/>
              </a:rPr>
              <a:t>sd</a:t>
            </a:r>
            <a:r>
              <a:rPr i="1" dirty="0">
                <a:solidFill>
                  <a:srgbClr val="BA2121"/>
                </a:solidFill>
                <a:latin typeface="Courier"/>
              </a:rPr>
              <a:t>   q25   q75</a:t>
            </a:r>
            <a:br>
              <a:rPr dirty="0"/>
            </a:br>
            <a:r>
              <a:rPr i="1" dirty="0">
                <a:solidFill>
                  <a:srgbClr val="BA2121"/>
                </a:solidFill>
                <a:latin typeface="Courier"/>
              </a:rPr>
              <a:t>##   &lt;chr&gt;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a:t>
            </a:r>
            <a:br>
              <a:rPr dirty="0"/>
            </a:br>
            <a:r>
              <a:rPr i="1" dirty="0">
                <a:solidFill>
                  <a:srgbClr val="BA2121"/>
                </a:solidFill>
                <a:latin typeface="Courier"/>
              </a:rPr>
              <a:t>## 1 </a:t>
            </a:r>
            <a:r>
              <a:rPr i="1" dirty="0" err="1">
                <a:solidFill>
                  <a:srgbClr val="BA2121"/>
                </a:solidFill>
                <a:latin typeface="Courier"/>
              </a:rPr>
              <a:t>setosa</a:t>
            </a:r>
            <a:r>
              <a:rPr i="1" dirty="0">
                <a:solidFill>
                  <a:srgbClr val="BA2121"/>
                </a:solidFill>
                <a:latin typeface="Courier"/>
              </a:rPr>
              <a:t>      1.46   1.5  0.174   1.4  1.58</a:t>
            </a:r>
            <a:br>
              <a:rPr dirty="0"/>
            </a:br>
            <a:r>
              <a:rPr i="1" dirty="0">
                <a:solidFill>
                  <a:srgbClr val="BA2121"/>
                </a:solidFill>
                <a:latin typeface="Courier"/>
              </a:rPr>
              <a:t>## 2 versicolor  4.26   4.35 0.470   4    4.6 </a:t>
            </a:r>
            <a:br>
              <a:rPr dirty="0"/>
            </a:br>
            <a:r>
              <a:rPr i="1" dirty="0">
                <a:solidFill>
                  <a:srgbClr val="BA2121"/>
                </a:solidFill>
                <a:latin typeface="Courier"/>
              </a:rPr>
              <a:t>## 3 virginica   5.55   5.55 0.552   5.1  5.88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115</a:t>
            </a:fld>
            <a:endParaRPr lang="en-GB"/>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[end of Session 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116</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and RStudio IDE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There are 2 main parts of software that you will need.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 is an environment for statistical computing. It is a programming language, specifically a scripting / interpreted language that does not require compilation.</a:t>
            </a:r>
          </a:p>
          <a:p>
            <a:pPr lvl="1"/>
            <a:r>
              <a:rPr>
                <a:hlinkClick r:id="rId2"/>
              </a:rPr>
              <a:t>https://cran.r-project.org/</a:t>
            </a:r>
          </a:p>
          <a:p>
            <a:pPr lvl="0"/>
            <a:r>
              <a:t>RStudio is the most used graphical user interface (GUI) / integrated development environment (IDE) for R. RStudio has been developed and is being maintained by Posit, a for-profit company.</a:t>
            </a:r>
          </a:p>
          <a:p>
            <a:pPr lvl="1"/>
            <a:r>
              <a:rPr>
                <a:hlinkClick r:id="rId3"/>
              </a:rPr>
              <a:t>https://posit.co/</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is free and open source. Most latest statistical developments are first implemented in R. Unlike commercial packages (SAS, Stata, …), there is little to no quality control for R packages other than feedback from users. Be aware of this!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will mostly interact with R through RStudio, so familiarise yourself with its interface.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p:pic>
        <p:nvPicPr>
          <p:cNvPr id="3" name="Picture 1" descr="dataAndSupportDocs/rstudio2026.png"/>
          <p:cNvPicPr>
            <a:picLocks noGrp="1" noChangeAspect="1"/>
          </p:cNvPicPr>
          <p:nvPr/>
        </p:nvPicPr>
        <p:blipFill>
          <a:blip r:embed="rId2"/>
          <a:stretch>
            <a:fillRect/>
          </a:stretch>
        </p:blipFill>
        <p:spPr bwMode="auto">
          <a:xfrm>
            <a:off x="2768600" y="1816100"/>
            <a:ext cx="66421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RStudio interace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workspace: saving &amp; recovering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R workspace =</a:t>
            </a:r>
          </a:p>
          <a:p>
            <a:pPr lvl="1"/>
            <a:r>
              <a:t>Working directory</a:t>
            </a:r>
          </a:p>
          <a:p>
            <a:pPr lvl="1"/>
            <a:r>
              <a:t>History of commands</a:t>
            </a:r>
          </a:p>
          <a:p>
            <a:pPr lvl="1"/>
            <a:r>
              <a:t>All objects in memory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By default R will ask you to save this when you terminate a session.</a:t>
            </a:r>
          </a:p>
          <a:p>
            <a:pPr lvl="1"/>
            <a:r>
              <a:t>Useful e.g. for models that take a long time to run.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Generally better to keep R scripts and re-create your R workspace each time – difficult / impossible to do it the other way around!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can turn saving workspace and restoring it by default off:</a:t>
            </a:r>
          </a:p>
          <a:p>
            <a:pPr lvl="1"/>
            <a:r>
              <a:t>Tools </a:t>
            </a:r>
            <a14:m xmlns:a14="http://schemas.microsoft.com/office/drawing/2010/main">
              <m:oMath xmlns:m="http://schemas.openxmlformats.org/officeDocument/2006/math">
                <m:r>
                  <a:rPr>
                    <a:latin typeface="Cambria Math" panose="02040503050406030204" pitchFamily="18" charset="0"/>
                  </a:rPr>
                  <m:t>→</m:t>
                </m:r>
              </m:oMath>
            </a14:m>
            <a:r>
              <a:t> Global Options…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p:pic>
        <p:nvPicPr>
          <p:cNvPr id="3" name="Picture 1" descr="dataAndSupportDocs/workspace.png"/>
          <p:cNvPicPr>
            <a:picLocks noGrp="1" noChangeAspect="1"/>
          </p:cNvPicPr>
          <p:nvPr/>
        </p:nvPicPr>
        <p:blipFill>
          <a:blip r:embed="rId2"/>
          <a:stretch>
            <a:fillRect/>
          </a:stretch>
        </p:blipFill>
        <p:spPr bwMode="auto">
          <a:xfrm>
            <a:off x="3175000" y="1816100"/>
            <a:ext cx="58547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Save all objects in memory:</a:t>
            </a:r>
          </a:p>
          <a:p>
            <a:pPr lvl="0" indent="0">
              <a:buNone/>
            </a:pPr>
            <a:r>
              <a:rPr>
                <a:solidFill>
                  <a:srgbClr val="06287E"/>
                </a:solidFill>
                <a:latin typeface="Courier"/>
              </a:rPr>
              <a:t>save</a:t>
            </a:r>
            <a:r>
              <a:rPr>
                <a:latin typeface="Courier"/>
              </a:rPr>
              <a:t>(</a:t>
            </a:r>
            <a:r>
              <a:rPr>
                <a:solidFill>
                  <a:srgbClr val="7D9029"/>
                </a:solidFill>
                <a:latin typeface="Courier"/>
              </a:rPr>
              <a:t>list=</a:t>
            </a:r>
            <a:r>
              <a:rPr>
                <a:solidFill>
                  <a:srgbClr val="06287E"/>
                </a:solidFill>
                <a:latin typeface="Courier"/>
              </a:rPr>
              <a:t>ls</a:t>
            </a:r>
            <a:r>
              <a:rPr>
                <a:latin typeface="Courier"/>
              </a:rPr>
              <a:t>(),</a:t>
            </a:r>
            <a:r>
              <a:rPr>
                <a:solidFill>
                  <a:srgbClr val="7D9029"/>
                </a:solidFill>
                <a:latin typeface="Courier"/>
              </a:rPr>
              <a:t>file=</a:t>
            </a:r>
            <a:r>
              <a:rPr>
                <a:solidFill>
                  <a:srgbClr val="4070A0"/>
                </a:solidFill>
                <a:latin typeface="Courier"/>
              </a:rPr>
              <a:t>"workspaceSave.RData"</a:t>
            </a:r>
            <a:r>
              <a:rPr>
                <a:latin typeface="Courier"/>
              </a:rP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Recover the workspace:</a:t>
            </a:r>
          </a:p>
          <a:p>
            <a:pPr lvl="0" indent="0">
              <a:buNone/>
            </a:pPr>
            <a:r>
              <a:rPr>
                <a:solidFill>
                  <a:srgbClr val="06287E"/>
                </a:solidFill>
                <a:latin typeface="Courier"/>
              </a:rPr>
              <a:t>load</a:t>
            </a:r>
            <a:r>
              <a:rPr>
                <a:latin typeface="Courier"/>
              </a:rPr>
              <a:t>(</a:t>
            </a:r>
            <a:r>
              <a:rPr>
                <a:solidFill>
                  <a:srgbClr val="7D9029"/>
                </a:solidFill>
                <a:latin typeface="Courier"/>
              </a:rPr>
              <a:t>file=</a:t>
            </a:r>
            <a:r>
              <a:rPr>
                <a:solidFill>
                  <a:srgbClr val="4070A0"/>
                </a:solidFill>
                <a:latin typeface="Courier"/>
              </a:rPr>
              <a:t>"workspaceSave.RData"</a:t>
            </a:r>
            <a:r>
              <a:rPr>
                <a:latin typeface="Courier"/>
              </a:rP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Save history of all commands typed during session:</a:t>
            </a:r>
          </a:p>
          <a:p>
            <a:pPr lvl="0" indent="0">
              <a:buNone/>
            </a:pPr>
            <a:r>
              <a:rPr>
                <a:solidFill>
                  <a:srgbClr val="06287E"/>
                </a:solidFill>
                <a:latin typeface="Courier"/>
              </a:rPr>
              <a:t>savehistory</a:t>
            </a:r>
            <a:r>
              <a:rPr>
                <a:latin typeface="Courier"/>
              </a:rPr>
              <a:t>(</a:t>
            </a:r>
            <a:r>
              <a:rPr>
                <a:solidFill>
                  <a:srgbClr val="7D9029"/>
                </a:solidFill>
                <a:latin typeface="Courier"/>
              </a:rPr>
              <a:t>file=</a:t>
            </a:r>
            <a:r>
              <a:rPr>
                <a:solidFill>
                  <a:srgbClr val="4070A0"/>
                </a:solidFill>
                <a:latin typeface="Courier"/>
              </a:rPr>
              <a:t>"Rcommands.Rhistory"</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Introduction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scripts, editors, version control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scripts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Use the console for experimenting / trying things out / exploring.</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For your analyses / graphs: write R scripts</a:t>
            </a:r>
          </a:p>
          <a:p>
            <a:pPr lvl="1"/>
            <a:r>
              <a:t>These are just text files containing your R code.</a:t>
            </a:r>
          </a:p>
          <a:p>
            <a:pPr lvl="1"/>
            <a:r>
              <a:t>You can easily re-run everything </a:t>
            </a:r>
            <a14:m xmlns:a14="http://schemas.microsoft.com/office/drawing/2010/main">
              <m:oMath xmlns:m="http://schemas.openxmlformats.org/officeDocument/2006/math">
                <m:r>
                  <a:rPr>
                    <a:latin typeface="Cambria Math" panose="02040503050406030204" pitchFamily="18" charset="0"/>
                  </a:rPr>
                  <m:t>→</m:t>
                </m:r>
              </m:oMath>
            </a14:m>
            <a:r>
              <a:t> reproducibility.</a:t>
            </a:r>
          </a:p>
          <a:p>
            <a:pPr lvl="1"/>
            <a:r>
              <a:t>Save custom R functions to scripts that you can </a:t>
            </a:r>
            <a:r>
              <a:rPr>
                <a:latin typeface="Courier"/>
              </a:rPr>
              <a:t>source()</a:t>
            </a:r>
            <a:r>
              <a:t> in other scripts.</a:t>
            </a:r>
          </a:p>
          <a:p>
            <a:pPr lvl="1"/>
            <a:r>
              <a:t>Collaborate with others by sharing scripts.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If sharing scripts with others: comment your scripts.</a:t>
            </a:r>
          </a:p>
          <a:p>
            <a:pPr lvl="0" indent="0">
              <a:buNone/>
            </a:pPr>
            <a:r>
              <a:rPr i="1">
                <a:solidFill>
                  <a:srgbClr val="60A0B0"/>
                </a:solidFill>
                <a:latin typeface="Courier"/>
              </a:rPr>
              <a:t># this is a comment explaining what the chunk of code does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Editors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R Studio comes with an editor: upper left panel.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Other editors:</a:t>
            </a:r>
          </a:p>
          <a:p>
            <a:pPr lvl="1"/>
            <a:r>
              <a:t>Any text editor will do (but not word processors like MS Word!).</a:t>
            </a:r>
          </a:p>
          <a:p>
            <a:pPr lvl="1"/>
            <a:r>
              <a:t>Notepad++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If you have access to UNIX-like terminals:</a:t>
            </a:r>
          </a:p>
          <a:p>
            <a:pPr lvl="1"/>
            <a:r>
              <a:t>Emacs</a:t>
            </a:r>
          </a:p>
          <a:p>
            <a:pPr lvl="1"/>
            <a:r>
              <a:t>Vi / Vim</a:t>
            </a:r>
          </a:p>
          <a:p>
            <a:pPr lvl="1"/>
            <a:r>
              <a:t>Nano</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Version control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You may change your mind about some code much later after it was written and want to recover a previous version.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have updated a script, but a reviewer forces you to redo something the way you did it at submission. This is important for reproducible science.</a:t>
            </a:r>
          </a:p>
          <a:p>
            <a:pPr lvl="1"/>
            <a:r>
              <a:t>Can be catastrophic if you do not have some kind of version control.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can do manual version control by e.g. dating scripts.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Better: git &amp; GitHub (www.github.com)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Resources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R help files</a:t>
            </a:r>
          </a:p>
          <a:p>
            <a:pPr lvl="1"/>
            <a:r>
              <a:t>Type </a:t>
            </a:r>
            <a:r>
              <a:rPr>
                <a:latin typeface="Courier"/>
              </a:rPr>
              <a:t>?</a:t>
            </a:r>
            <a:r>
              <a:t> followed by the name of the command you want to get help on.</a:t>
            </a:r>
          </a:p>
          <a:p>
            <a:pPr lvl="1"/>
            <a:r>
              <a:t>Type </a:t>
            </a:r>
            <a:r>
              <a:rPr>
                <a:latin typeface="Courier"/>
              </a:rPr>
              <a:t>help.start()</a:t>
            </a:r>
            <a:r>
              <a:t> to open manuals, FAQs and other material.</a:t>
            </a:r>
          </a:p>
          <a:p>
            <a:pPr lvl="0"/>
            <a:r>
              <a:rPr>
                <a:latin typeface="Courier"/>
              </a:rPr>
              <a:t>swirl</a:t>
            </a:r>
            <a:r>
              <a:t> </a:t>
            </a:r>
            <a:r>
              <a:rPr b="1"/>
              <a:t>R</a:t>
            </a:r>
            <a:r>
              <a:t> package</a:t>
            </a:r>
          </a:p>
          <a:p>
            <a:pPr lvl="1"/>
            <a:r>
              <a:t>Install the swirl package (type </a:t>
            </a:r>
            <a:r>
              <a:rPr>
                <a:latin typeface="Courier"/>
              </a:rPr>
              <a:t>install.packages("swirl")</a:t>
            </a:r>
            <a:r>
              <a:t> at the console), load the package (</a:t>
            </a:r>
            <a:r>
              <a:rPr>
                <a:latin typeface="Courier"/>
              </a:rPr>
              <a:t>library(swirl)</a:t>
            </a:r>
            <a:r>
              <a:t>) then run </a:t>
            </a:r>
            <a:r>
              <a:rPr>
                <a:latin typeface="Courier"/>
              </a:rPr>
              <a:t>swirl()</a:t>
            </a:r>
            <a:r>
              <a:t> at the console and choose a course to follow.</a:t>
            </a:r>
          </a:p>
          <a:p>
            <a:pPr lvl="0"/>
            <a:r>
              <a:t>CRAN</a:t>
            </a:r>
          </a:p>
          <a:p>
            <a:pPr lvl="1"/>
            <a:r>
              <a:t>Tutorials &amp; manuals: </a:t>
            </a:r>
            <a:r>
              <a:rPr>
                <a:hlinkClick r:id="rId2"/>
              </a:rPr>
              <a:t>https://cran.r-project.org/manuals.html</a:t>
            </a:r>
          </a:p>
          <a:p>
            <a:pPr lvl="1"/>
            <a:r>
              <a:t>Task views: </a:t>
            </a:r>
            <a:r>
              <a:rPr>
                <a:hlinkClick r:id="rId3"/>
              </a:rPr>
              <a:t>https://cran.r-project.org/web/views/</a:t>
            </a:r>
          </a:p>
          <a:p>
            <a:pPr lvl="0"/>
            <a:r>
              <a:t>RStudio</a:t>
            </a:r>
          </a:p>
          <a:p>
            <a:pPr lvl="1"/>
            <a:r>
              <a:t>Cheatsheets: </a:t>
            </a:r>
            <a:r>
              <a:rPr>
                <a:hlinkClick r:id="rId4"/>
              </a:rPr>
              <a:t>https://posit.co/resources/cheatsheets/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dirty="0"/>
              <a:t>The Epidemiologist R handbook:</a:t>
            </a:r>
          </a:p>
          <a:p>
            <a:pPr lvl="1"/>
            <a:r>
              <a:rPr dirty="0"/>
              <a:t>Online textbook: </a:t>
            </a:r>
            <a:r>
              <a:rPr dirty="0">
                <a:hlinkClick r:id="rId2"/>
              </a:rPr>
              <a:t>https://www.epirhandbook.com/</a:t>
            </a:r>
          </a:p>
          <a:p>
            <a:pPr lvl="0"/>
            <a:r>
              <a:rPr dirty="0"/>
              <a:t>Text books</a:t>
            </a:r>
          </a:p>
          <a:p>
            <a:pPr lvl="1"/>
            <a:r>
              <a:rPr dirty="0"/>
              <a:t>Many, but this one is excellent and free: </a:t>
            </a:r>
            <a:r>
              <a:rPr dirty="0">
                <a:hlinkClick r:id="rId3"/>
              </a:rPr>
              <a:t>http://r4ds.hadley.nz/</a:t>
            </a:r>
          </a:p>
          <a:p>
            <a:pPr lvl="0"/>
            <a:r>
              <a:rPr dirty="0"/>
              <a:t>Online tutorials, blogs, forums</a:t>
            </a:r>
          </a:p>
          <a:p>
            <a:pPr lvl="1"/>
            <a:r>
              <a:rPr dirty="0"/>
              <a:t>Why R? webinars </a:t>
            </a:r>
            <a:r>
              <a:rPr dirty="0">
                <a:hlinkClick r:id="rId4"/>
              </a:rPr>
              <a:t>http://whyr.pl/foundation/webinars/</a:t>
            </a:r>
          </a:p>
          <a:p>
            <a:pPr lvl="1"/>
            <a:r>
              <a:rPr dirty="0"/>
              <a:t>R-bloggers </a:t>
            </a:r>
            <a:r>
              <a:rPr dirty="0">
                <a:hlinkClick r:id="rId5"/>
              </a:rPr>
              <a:t>https://www.r-bloggers.com/</a:t>
            </a:r>
          </a:p>
          <a:p>
            <a:pPr lvl="1"/>
            <a:r>
              <a:rPr dirty="0"/>
              <a:t>Stack overflow </a:t>
            </a:r>
            <a:r>
              <a:rPr dirty="0">
                <a:hlinkClick r:id="rId6"/>
              </a:rPr>
              <a:t>https://stackoverflow.com/questions/tagged/r</a:t>
            </a:r>
          </a:p>
          <a:p>
            <a:pPr lvl="1"/>
            <a:r>
              <a:rPr dirty="0"/>
              <a:t>R Graph Gallery </a:t>
            </a:r>
            <a:r>
              <a:rPr dirty="0">
                <a:hlinkClick r:id="rId7"/>
              </a:rPr>
              <a:t>https://www.r-graph-gallery.com/</a:t>
            </a:r>
          </a:p>
          <a:p>
            <a:pPr lvl="0"/>
            <a:r>
              <a:rPr dirty="0"/>
              <a:t>ChatGPT</a:t>
            </a:r>
          </a:p>
          <a:p>
            <a:pPr lvl="1"/>
            <a:r>
              <a:rPr dirty="0">
                <a:hlinkClick r:id="rId8"/>
              </a:rPr>
              <a:t>https://chatgpt.com/</a:t>
            </a:r>
            <a:r>
              <a:rPr dirty="0"/>
              <a:t> AI-assisted learning tool </a:t>
            </a:r>
            <a:r>
              <a:t>for debugging </a:t>
            </a:r>
            <a:r>
              <a:rPr dirty="0"/>
              <a:t>errors, understanding R codes and functions.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packages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 is stand-alone and you can code any functions you need for your analysis.</a:t>
            </a:r>
          </a:p>
          <a:p>
            <a:pPr marL="0" lvl="0" indent="0">
              <a:buNone/>
            </a:pPr>
            <a:r>
              <a:t>Easier to use R packages: pre-coded sets of R functions and data.</a:t>
            </a:r>
          </a:p>
          <a:p>
            <a:pPr marL="0" lvl="0" indent="0">
              <a:buNone/>
            </a:pPr>
            <a:r>
              <a:t>In fact, a standard installation of R comes with 15 core and 15 recommended packages:</a:t>
            </a:r>
          </a:p>
          <a:p>
            <a:pPr lvl="0"/>
            <a:r>
              <a:rPr b="1"/>
              <a:t>Base</a:t>
            </a:r>
            <a:r>
              <a:t>: base, compiler, datasets, graphics, grDevices, grid, methods, parallel, splines, stats, stats4, tcltk, tools, translations, utils</a:t>
            </a:r>
          </a:p>
          <a:p>
            <a:pPr lvl="0"/>
            <a:r>
              <a:rPr b="1"/>
              <a:t>Recommended</a:t>
            </a:r>
            <a:r>
              <a:t>: KernSmooth, MASS, Matrix, boot, class, cluster, codetools, foreign, lattice, mgcv, nlme, nnet, rpart, spatial, survival</a:t>
            </a:r>
          </a:p>
          <a:p>
            <a:pPr marL="0" lvl="0" indent="0">
              <a:buNone/>
            </a:pPr>
            <a:r>
              <a:t>Packages are hosted either on the </a:t>
            </a:r>
            <a:r>
              <a:rPr b="1"/>
              <a:t>C</a:t>
            </a:r>
            <a:r>
              <a:t>omprehensive </a:t>
            </a:r>
            <a:r>
              <a:rPr b="1"/>
              <a:t>R</a:t>
            </a:r>
            <a:r>
              <a:t> </a:t>
            </a:r>
            <a:r>
              <a:rPr b="1"/>
              <a:t>A</a:t>
            </a:r>
            <a:r>
              <a:t>rchive </a:t>
            </a:r>
            <a:r>
              <a:rPr b="1"/>
              <a:t>N</a:t>
            </a:r>
            <a:r>
              <a:t>etwork (CRAN, </a:t>
            </a:r>
            <a:r>
              <a:rPr>
                <a:hlinkClick r:id="rId2"/>
              </a:rPr>
              <a:t>https://cran.r-project.org</a:t>
            </a:r>
            <a:r>
              <a:t>) or on Bioconductor (</a:t>
            </a:r>
            <a:r>
              <a:rPr>
                <a:hlinkClick r:id="rId3"/>
              </a:rPr>
              <a:t>https://bioconductor.org</a:t>
            </a:r>
            <a:r>
              <a:t>). CRAN is the most commonly used of these with Bioconductor packages mostly targeted at bioinformaticians.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install packages from CRAN by using the </a:t>
            </a:r>
            <a:r>
              <a:rPr>
                <a:latin typeface="Courier"/>
              </a:rPr>
              <a:t>install.packages()</a:t>
            </a:r>
            <a:r>
              <a:t> function.</a:t>
            </a:r>
          </a:p>
          <a:p>
            <a:pPr marL="0" lvl="0" indent="0">
              <a:buNone/>
            </a:pPr>
            <a:r>
              <a:t>For example:</a:t>
            </a:r>
          </a:p>
          <a:p>
            <a:pPr lvl="0" indent="0">
              <a:buNone/>
            </a:pPr>
            <a:r>
              <a:rPr>
                <a:solidFill>
                  <a:srgbClr val="06287E"/>
                </a:solidFill>
                <a:latin typeface="Courier"/>
              </a:rPr>
              <a:t>install.packages</a:t>
            </a:r>
            <a:r>
              <a:rPr>
                <a:latin typeface="Courier"/>
              </a:rPr>
              <a:t>(</a:t>
            </a:r>
            <a:r>
              <a:rPr>
                <a:solidFill>
                  <a:srgbClr val="4070A0"/>
                </a:solidFill>
                <a:latin typeface="Courier"/>
              </a:rPr>
              <a:t>"tidyverse"</a:t>
            </a:r>
            <a:r>
              <a:rPr>
                <a:latin typeface="Courier"/>
              </a:rPr>
              <a:t>)</a:t>
            </a:r>
            <a:br/>
            <a:r>
              <a:rPr>
                <a:solidFill>
                  <a:srgbClr val="06287E"/>
                </a:solidFill>
                <a:latin typeface="Courier"/>
              </a:rPr>
              <a:t>install.packages</a:t>
            </a:r>
            <a:r>
              <a:rPr>
                <a:latin typeface="Courier"/>
              </a:rPr>
              <a:t>(</a:t>
            </a:r>
            <a:r>
              <a:rPr>
                <a:solidFill>
                  <a:srgbClr val="4070A0"/>
                </a:solidFill>
                <a:latin typeface="Courier"/>
              </a:rPr>
              <a:t>"lubridate"</a:t>
            </a:r>
            <a:r>
              <a:rPr>
                <a:latin typeface="Courier"/>
              </a:rPr>
              <a:t>)</a:t>
            </a:r>
          </a:p>
          <a:p>
            <a:pPr marL="0" lvl="0" indent="0">
              <a:buNone/>
            </a:pPr>
            <a:r>
              <a:t>And you load packages by using the function </a:t>
            </a:r>
            <a:r>
              <a:rPr>
                <a:latin typeface="Courier"/>
              </a:rPr>
              <a:t>library()</a:t>
            </a:r>
            <a:r>
              <a:t>, for example:</a:t>
            </a:r>
          </a:p>
          <a:p>
            <a:pPr lvl="0" indent="0">
              <a:buNone/>
            </a:pPr>
            <a:r>
              <a:rPr>
                <a:solidFill>
                  <a:srgbClr val="06287E"/>
                </a:solidFill>
                <a:latin typeface="Courier"/>
              </a:rPr>
              <a:t>library</a:t>
            </a:r>
            <a:r>
              <a:rPr>
                <a:latin typeface="Courier"/>
              </a:rPr>
              <a:t>(tidyverse)</a:t>
            </a:r>
            <a:br/>
            <a:r>
              <a:rPr>
                <a:solidFill>
                  <a:srgbClr val="06287E"/>
                </a:solidFill>
                <a:latin typeface="Courier"/>
              </a:rPr>
              <a:t>library</a:t>
            </a:r>
            <a:r>
              <a:rPr>
                <a:latin typeface="Courier"/>
              </a:rPr>
              <a:t>(lubridate)</a:t>
            </a:r>
            <a:br/>
            <a:r>
              <a:rPr>
                <a:solidFill>
                  <a:srgbClr val="06287E"/>
                </a:solidFill>
                <a:latin typeface="Courier"/>
              </a:rPr>
              <a:t>library</a:t>
            </a:r>
            <a:r>
              <a:rPr>
                <a:latin typeface="Courier"/>
              </a:rPr>
              <a:t>(gridExtra)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a:r>
                  <a:rPr dirty="0"/>
                  <a:t>Certificates of attendance</a:t>
                </a:r>
              </a:p>
              <a:p>
                <a:pPr lvl="1"/>
                <a:r>
                  <a:rPr dirty="0"/>
                  <a:t>You need to attend all 6 sessions.</a:t>
                </a:r>
              </a:p>
              <a:p>
                <a:pPr lvl="1"/>
                <a:r>
                  <a:rPr dirty="0"/>
                  <a:t>Sign in &amp; check spelling of name on the sign-in sheet!</a:t>
                </a:r>
              </a:p>
              <a:p>
                <a:pPr lvl="1"/>
                <a:r>
                  <a:rPr dirty="0"/>
                  <a:t>Only issued if paid-up and in exchange for completed feedback form.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a:r>
                  <a:rPr dirty="0"/>
                  <a:t>Office hours</a:t>
                </a:r>
              </a:p>
              <a:p>
                <a:pPr lvl="1"/>
                <a:r>
                  <a:rPr b="1" dirty="0"/>
                  <a:t>Vester</a:t>
                </a:r>
                <a:r>
                  <a:rPr dirty="0"/>
                  <a:t> - Mondays @ 2pm - 3pm; </a:t>
                </a:r>
                <a:r>
                  <a:rPr b="1" dirty="0"/>
                  <a:t>CREATOR 3rd floor Kapeni 1</a:t>
                </a:r>
              </a:p>
              <a:p>
                <a:pPr lvl="1"/>
                <a:r>
                  <a:rPr b="1" dirty="0"/>
                  <a:t>Eva</a:t>
                </a:r>
                <a:r>
                  <a:rPr dirty="0"/>
                  <a:t> - Tuesdays @ 2pm - 3pm; </a:t>
                </a:r>
                <a:r>
                  <a:rPr b="1" dirty="0"/>
                  <a:t>CREATOR ground floor</a:t>
                </a:r>
              </a:p>
              <a:p>
                <a:pPr lvl="1"/>
                <a:r>
                  <a:rPr b="1" dirty="0"/>
                  <a:t>Marc</a:t>
                </a:r>
                <a:r>
                  <a:rPr dirty="0"/>
                  <a:t> - Thursdays 09am - 10am; </a:t>
                </a:r>
                <a:r>
                  <a:rPr b="1" dirty="0"/>
                  <a:t>CREATOR 3rd floor Kapeni 2</a:t>
                </a:r>
              </a:p>
              <a:p>
                <a:pPr lvl="1"/>
                <a:r>
                  <a:rPr b="1" dirty="0"/>
                  <a:t>Jessie</a:t>
                </a:r>
                <a:r>
                  <a:rPr dirty="0"/>
                  <a:t> - Mondays @ 3pm - 4pm; </a:t>
                </a:r>
                <a:r>
                  <a:rPr b="1" dirty="0"/>
                  <a:t>CREATOR 3rd floor Kapeni skype room 1</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dirty="0"/>
              </a:p>
              <a:p>
                <a:pPr lvl="0"/>
                <a:r>
                  <a:rPr dirty="0"/>
                  <a:t>Housekeeping</a:t>
                </a:r>
              </a:p>
              <a:p>
                <a:pPr lvl="1"/>
                <a:r>
                  <a:rPr dirty="0"/>
                  <a:t>Refreshments (no lunch - sorry)</a:t>
                </a:r>
              </a:p>
              <a:p>
                <a:pPr lvl="1"/>
                <a:r>
                  <a:rPr dirty="0"/>
                  <a:t>Fire exits &amp; bathrooms</a:t>
                </a:r>
                <a:endParaRPr lang="en-GB" dirty="0"/>
              </a:p>
              <a:p>
                <a:pPr lvl="1"/>
                <a:endParaRPr dirty="0"/>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168" b="-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Installation details for Bioconductor packages are given on the Bioconductor website for each package.</a:t>
            </a:r>
          </a:p>
          <a:p>
            <a:pPr marL="0" lvl="0" indent="0">
              <a:buNone/>
            </a:pPr>
            <a:r>
              <a:t>See e.g.: </a:t>
            </a:r>
            <a:r>
              <a:rPr>
                <a:hlinkClick r:id="rId2"/>
              </a:rPr>
              <a:t>https://bioconductor.org/packages/release/bioc/html/variancePartition.html</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Reading and writing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As the most basic task for any analysis in R, you need to be able to read your data into R and, at the end, write the results to a file on your hard drive.</a:t>
            </a:r>
          </a:p>
          <a:p>
            <a:pPr marL="0" lvl="0" indent="0">
              <a:buNone/>
            </a:pPr>
            <a:r>
              <a:t>Let’s start by using some data that R comes with, write it out to the disk, then read it back in.</a:t>
            </a:r>
          </a:p>
          <a:p>
            <a:pPr marL="0" lvl="0" indent="0">
              <a:buNone/>
            </a:pPr>
            <a:r>
              <a:t>The dataset </a:t>
            </a:r>
            <a:r>
              <a:rPr>
                <a:latin typeface="Courier"/>
              </a:rPr>
              <a:t>iris</a:t>
            </a:r>
            <a:r>
              <a:t> is a famous dataset recording 150 observations of 3 species of flowers. It was extensively used by Ronald Fisher as he developed his statistical theory. Find out more about the data by typing </a:t>
            </a:r>
            <a:r>
              <a:rPr>
                <a:latin typeface="Courier"/>
              </a:rPr>
              <a:t>?iris</a:t>
            </a:r>
            <a:r>
              <a:t> at the R console.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Writing data to disk</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We will use </a:t>
            </a:r>
            <a:r>
              <a:rPr dirty="0">
                <a:latin typeface="Courier"/>
              </a:rPr>
              <a:t>iris</a:t>
            </a:r>
            <a:r>
              <a:rPr dirty="0"/>
              <a:t> which is a data frame of 150 rows and 5 columns (variables </a:t>
            </a:r>
            <a:r>
              <a:rPr dirty="0" err="1">
                <a:latin typeface="Courier"/>
              </a:rPr>
              <a:t>Sepal.Length</a:t>
            </a:r>
            <a:r>
              <a:rPr dirty="0"/>
              <a:t>, </a:t>
            </a:r>
            <a:r>
              <a:rPr dirty="0" err="1">
                <a:latin typeface="Courier"/>
              </a:rPr>
              <a:t>Sepal.Width</a:t>
            </a:r>
            <a:r>
              <a:rPr dirty="0"/>
              <a:t>, </a:t>
            </a:r>
            <a:r>
              <a:rPr dirty="0" err="1">
                <a:latin typeface="Courier"/>
              </a:rPr>
              <a:t>Petal.Width</a:t>
            </a:r>
            <a:r>
              <a:rPr dirty="0"/>
              <a:t>, </a:t>
            </a:r>
            <a:r>
              <a:rPr dirty="0">
                <a:latin typeface="Courier"/>
              </a:rPr>
              <a:t>Species</a:t>
            </a:r>
            <a:r>
              <a:rPr dirty="0"/>
              <a:t>). If you want to see another way of storing the same data, have a look at </a:t>
            </a:r>
            <a:r>
              <a:rPr dirty="0">
                <a:latin typeface="Courier"/>
              </a:rPr>
              <a:t>iris3</a:t>
            </a:r>
            <a:r>
              <a:rPr dirty="0"/>
              <a:t> - a 3-dimensional array.</a:t>
            </a:r>
          </a:p>
          <a:p>
            <a:pPr lvl="0" indent="0">
              <a:buNone/>
            </a:pPr>
            <a:r>
              <a:rPr dirty="0">
                <a:solidFill>
                  <a:srgbClr val="06287E"/>
                </a:solidFill>
                <a:latin typeface="Courier"/>
              </a:rPr>
              <a:t>head</a:t>
            </a:r>
            <a:r>
              <a:rPr dirty="0">
                <a:latin typeface="Courier"/>
              </a:rPr>
              <a:t>(iris)</a:t>
            </a:r>
            <a:br>
              <a:rPr lang="en-GB" dirty="0">
                <a:latin typeface="Courier"/>
              </a:rPr>
            </a:br>
            <a:r>
              <a:rPr lang="en-MW" sz="2000" i="1" dirty="0">
                <a:solidFill>
                  <a:srgbClr val="BA2121"/>
                </a:solidFill>
                <a:latin typeface="Courier"/>
              </a:rPr>
              <a:t>##</a:t>
            </a:r>
            <a:br>
              <a:rPr dirty="0"/>
            </a:br>
            <a:r>
              <a:rPr sz="2000" i="1" dirty="0">
                <a:solidFill>
                  <a:srgbClr val="BA2121"/>
                </a:solidFill>
                <a:latin typeface="Courier"/>
              </a:rPr>
              <a:t>##   </a:t>
            </a:r>
            <a:r>
              <a:rPr sz="2000" i="1" dirty="0" err="1">
                <a:solidFill>
                  <a:srgbClr val="BA2121"/>
                </a:solidFill>
                <a:latin typeface="Courier"/>
              </a:rPr>
              <a:t>Sepal.Length</a:t>
            </a:r>
            <a:r>
              <a:rPr sz="2000" i="1" dirty="0">
                <a:solidFill>
                  <a:srgbClr val="BA2121"/>
                </a:solidFill>
                <a:latin typeface="Courier"/>
              </a:rPr>
              <a:t> </a:t>
            </a:r>
            <a:r>
              <a:rPr sz="2000" i="1" dirty="0" err="1">
                <a:solidFill>
                  <a:srgbClr val="BA2121"/>
                </a:solidFill>
                <a:latin typeface="Courier"/>
              </a:rPr>
              <a:t>Sepal.Width</a:t>
            </a:r>
            <a:r>
              <a:rPr sz="2000" i="1" dirty="0">
                <a:solidFill>
                  <a:srgbClr val="BA2121"/>
                </a:solidFill>
                <a:latin typeface="Courier"/>
              </a:rPr>
              <a:t> </a:t>
            </a:r>
            <a:r>
              <a:rPr sz="2000" i="1" dirty="0" err="1">
                <a:solidFill>
                  <a:srgbClr val="BA2121"/>
                </a:solidFill>
                <a:latin typeface="Courier"/>
              </a:rPr>
              <a:t>Petal.Length</a:t>
            </a:r>
            <a:r>
              <a:rPr sz="2000" i="1" dirty="0">
                <a:solidFill>
                  <a:srgbClr val="BA2121"/>
                </a:solidFill>
                <a:latin typeface="Courier"/>
              </a:rPr>
              <a:t> </a:t>
            </a:r>
            <a:r>
              <a:rPr sz="2000" i="1" dirty="0" err="1">
                <a:solidFill>
                  <a:srgbClr val="BA2121"/>
                </a:solidFill>
                <a:latin typeface="Courier"/>
              </a:rPr>
              <a:t>Petal.Width</a:t>
            </a:r>
            <a:r>
              <a:rPr sz="2000" i="1" dirty="0">
                <a:solidFill>
                  <a:srgbClr val="BA2121"/>
                </a:solidFill>
                <a:latin typeface="Courier"/>
              </a:rPr>
              <a:t> Species</a:t>
            </a:r>
            <a:br>
              <a:rPr sz="2000" dirty="0"/>
            </a:br>
            <a:r>
              <a:rPr sz="2000" i="1" dirty="0">
                <a:solidFill>
                  <a:srgbClr val="BA2121"/>
                </a:solidFill>
                <a:latin typeface="Courier"/>
              </a:rPr>
              <a:t>## 1          5.1         3.5          1.4         0.2  </a:t>
            </a:r>
            <a:r>
              <a:rPr sz="2000" i="1" dirty="0" err="1">
                <a:solidFill>
                  <a:srgbClr val="BA2121"/>
                </a:solidFill>
                <a:latin typeface="Courier"/>
              </a:rPr>
              <a:t>setosa</a:t>
            </a:r>
            <a:br>
              <a:rPr sz="2000" dirty="0"/>
            </a:br>
            <a:r>
              <a:rPr sz="2000" i="1" dirty="0">
                <a:solidFill>
                  <a:srgbClr val="BA2121"/>
                </a:solidFill>
                <a:latin typeface="Courier"/>
              </a:rPr>
              <a:t>## 2          4.9         3.0          1.4         0.2  </a:t>
            </a:r>
            <a:r>
              <a:rPr sz="2000" i="1" dirty="0" err="1">
                <a:solidFill>
                  <a:srgbClr val="BA2121"/>
                </a:solidFill>
                <a:latin typeface="Courier"/>
              </a:rPr>
              <a:t>setosa</a:t>
            </a:r>
            <a:br>
              <a:rPr sz="2000" dirty="0"/>
            </a:br>
            <a:r>
              <a:rPr sz="2000" i="1" dirty="0">
                <a:solidFill>
                  <a:srgbClr val="BA2121"/>
                </a:solidFill>
                <a:latin typeface="Courier"/>
              </a:rPr>
              <a:t>## 3          4.7         3.2          1.3         0.2  </a:t>
            </a:r>
            <a:r>
              <a:rPr sz="2000" i="1" dirty="0" err="1">
                <a:solidFill>
                  <a:srgbClr val="BA2121"/>
                </a:solidFill>
                <a:latin typeface="Courier"/>
              </a:rPr>
              <a:t>setosa</a:t>
            </a:r>
            <a:br>
              <a:rPr sz="2000" dirty="0"/>
            </a:br>
            <a:r>
              <a:rPr sz="2000" i="1" dirty="0">
                <a:solidFill>
                  <a:srgbClr val="BA2121"/>
                </a:solidFill>
                <a:latin typeface="Courier"/>
              </a:rPr>
              <a:t>## 4          4.6         3.1          1.5         0.2  </a:t>
            </a:r>
            <a:r>
              <a:rPr sz="2000" i="1" dirty="0" err="1">
                <a:solidFill>
                  <a:srgbClr val="BA2121"/>
                </a:solidFill>
                <a:latin typeface="Courier"/>
              </a:rPr>
              <a:t>setosa</a:t>
            </a:r>
            <a:br>
              <a:rPr sz="2000" dirty="0"/>
            </a:br>
            <a:r>
              <a:rPr sz="2000" i="1" dirty="0">
                <a:solidFill>
                  <a:srgbClr val="BA2121"/>
                </a:solidFill>
                <a:latin typeface="Courier"/>
              </a:rPr>
              <a:t>## 5          5.0         3.6          1.4         0.2  </a:t>
            </a:r>
            <a:r>
              <a:rPr sz="2000" i="1" dirty="0" err="1">
                <a:solidFill>
                  <a:srgbClr val="BA2121"/>
                </a:solidFill>
                <a:latin typeface="Courier"/>
              </a:rPr>
              <a:t>setosa</a:t>
            </a:r>
            <a:br>
              <a:rPr sz="2000" dirty="0"/>
            </a:br>
            <a:r>
              <a:rPr sz="2000" i="1" dirty="0">
                <a:solidFill>
                  <a:srgbClr val="BA2121"/>
                </a:solidFill>
                <a:latin typeface="Courier"/>
              </a:rPr>
              <a:t>## 6          5.4         3.9          1.7         0.4 </a:t>
            </a:r>
            <a:r>
              <a:rPr i="1" dirty="0">
                <a:solidFill>
                  <a:srgbClr val="BA2121"/>
                </a:solidFill>
                <a:latin typeface="Courier"/>
              </a:rPr>
              <a:t> </a:t>
            </a:r>
            <a:r>
              <a:rPr i="1" dirty="0" err="1">
                <a:solidFill>
                  <a:srgbClr val="BA2121"/>
                </a:solidFill>
                <a:latin typeface="Courier"/>
              </a:rPr>
              <a:t>setosa</a:t>
            </a:r>
            <a:endParaRPr i="1" dirty="0">
              <a:solidFill>
                <a:srgbClr val="BA2121"/>
              </a:solidFill>
              <a:latin typeface="Courier"/>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(iris)</a:t>
            </a:r>
            <a:br/>
            <a:r>
              <a:rPr i="1">
                <a:solidFill>
                  <a:srgbClr val="BA2121"/>
                </a:solidFill>
                <a:latin typeface="Courier"/>
              </a:rPr>
              <a:t>## [1] 150   5</a:t>
            </a:r>
            <a:br/>
            <a:r>
              <a:rPr>
                <a:solidFill>
                  <a:srgbClr val="06287E"/>
                </a:solidFill>
                <a:latin typeface="Courier"/>
              </a:rPr>
              <a:t>table</a:t>
            </a:r>
            <a:r>
              <a:rPr>
                <a:latin typeface="Courier"/>
              </a:rPr>
              <a:t>(iris</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Now, let’s write this as a comma-separated file:</a:t>
            </a:r>
          </a:p>
          <a:p>
            <a:pPr lvl="0" indent="0">
              <a:buNone/>
            </a:pPr>
            <a:r>
              <a:rPr>
                <a:solidFill>
                  <a:srgbClr val="06287E"/>
                </a:solidFill>
                <a:latin typeface="Courier"/>
              </a:rPr>
              <a:t>dir.create</a:t>
            </a:r>
            <a:r>
              <a:rPr>
                <a:latin typeface="Courier"/>
              </a:rPr>
              <a:t>(</a:t>
            </a:r>
            <a:r>
              <a:rPr>
                <a:solidFill>
                  <a:srgbClr val="4070A0"/>
                </a:solidFill>
                <a:latin typeface="Courier"/>
              </a:rPr>
              <a:t>"dataAndSupportDocs"</a:t>
            </a:r>
            <a:r>
              <a:rPr>
                <a:latin typeface="Courier"/>
              </a:rPr>
              <a:t>,</a:t>
            </a:r>
            <a:r>
              <a:rPr>
                <a:solidFill>
                  <a:srgbClr val="7D9029"/>
                </a:solidFill>
                <a:latin typeface="Courier"/>
              </a:rPr>
              <a:t>showWarnings=</a:t>
            </a:r>
            <a:r>
              <a:rPr>
                <a:solidFill>
                  <a:srgbClr val="880000"/>
                </a:solidFill>
                <a:latin typeface="Courier"/>
              </a:rPr>
              <a:t>FALSE</a:t>
            </a:r>
            <a:r>
              <a:rPr>
                <a:latin typeface="Courier"/>
              </a:rPr>
              <a:t>)</a:t>
            </a:r>
            <a:br/>
            <a:r>
              <a:rPr>
                <a:latin typeface="Courier"/>
              </a:rPr>
              <a:t>  </a:t>
            </a:r>
            <a:r>
              <a:rPr i="1">
                <a:solidFill>
                  <a:srgbClr val="60A0B0"/>
                </a:solidFill>
                <a:latin typeface="Courier"/>
              </a:rPr>
              <a:t># creates a directory</a:t>
            </a:r>
            <a:br/>
            <a:br/>
            <a:r>
              <a:rPr>
                <a:solidFill>
                  <a:srgbClr val="06287E"/>
                </a:solidFill>
                <a:latin typeface="Courier"/>
              </a:rPr>
              <a:t>write.csv</a:t>
            </a:r>
            <a:r>
              <a:rPr>
                <a:latin typeface="Courier"/>
              </a:rPr>
              <a:t>(iris,</a:t>
            </a:r>
            <a:r>
              <a:rPr>
                <a:solidFill>
                  <a:srgbClr val="7D9029"/>
                </a:solidFill>
                <a:latin typeface="Courier"/>
              </a:rPr>
              <a:t>file=</a:t>
            </a:r>
            <a:r>
              <a:rPr>
                <a:solidFill>
                  <a:srgbClr val="4070A0"/>
                </a:solidFill>
                <a:latin typeface="Courier"/>
              </a:rPr>
              <a:t>"dataAndSupportDocs/iris.csv"</a:t>
            </a:r>
            <a:r>
              <a:rPr>
                <a:latin typeface="Courier"/>
              </a:rPr>
              <a:t>,</a:t>
            </a:r>
            <a:r>
              <a:rPr>
                <a:solidFill>
                  <a:srgbClr val="7D9029"/>
                </a:solidFill>
                <a:latin typeface="Courier"/>
              </a:rPr>
              <a:t>row.names=</a:t>
            </a:r>
            <a:r>
              <a:rPr>
                <a:solidFill>
                  <a:srgbClr val="880000"/>
                </a:solidFill>
                <a:latin typeface="Courier"/>
              </a:rPr>
              <a:t>FALSE</a:t>
            </a:r>
            <a:r>
              <a:rPr>
                <a:latin typeface="Courier"/>
              </a:rPr>
              <a:t>)</a:t>
            </a:r>
            <a:br/>
            <a:r>
              <a:rPr>
                <a:latin typeface="Courier"/>
              </a:rPr>
              <a:t>  </a:t>
            </a:r>
            <a:r>
              <a:rPr i="1">
                <a:solidFill>
                  <a:srgbClr val="60A0B0"/>
                </a:solidFill>
                <a:latin typeface="Courier"/>
              </a:rPr>
              <a:t># saves the data to a csv file</a:t>
            </a:r>
          </a:p>
          <a:p>
            <a:pPr marL="0" lvl="0" indent="0">
              <a:buNone/>
            </a:pPr>
            <a:r>
              <a:t>Check on your hard drive, you will now have a file named </a:t>
            </a:r>
            <a:r>
              <a:rPr>
                <a:latin typeface="Courier"/>
              </a:rPr>
              <a:t>iris.csv</a:t>
            </a:r>
            <a:r>
              <a:t> (inside a directory named </a:t>
            </a:r>
            <a:r>
              <a:rPr>
                <a:latin typeface="Courier"/>
              </a:rPr>
              <a:t>dataAndSupportDocs</a:t>
            </a:r>
            <a:r>
              <a:t>) which you can open with a text editor, Excel,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Reading data from disk</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Let’s suppose now that this file is our dataset and we want to load it into R so that we can work with it.</a:t>
            </a:r>
          </a:p>
          <a:p>
            <a:pPr marL="0" lvl="0" indent="0">
              <a:buNone/>
            </a:pPr>
            <a:r>
              <a:t>We need to read the content into memory (RAM) and assign it to an object in R that we can then manipulate or feed into different functions for analysis or visualisation.</a:t>
            </a:r>
          </a:p>
          <a:p>
            <a:pPr marL="0" lvl="0" indent="0">
              <a:buNone/>
            </a:pPr>
            <a:r>
              <a:t>For this we use the function </a:t>
            </a:r>
            <a:r>
              <a:rPr>
                <a:latin typeface="Courier"/>
              </a:rPr>
              <a:t>read.csv()</a:t>
            </a:r>
            <a:r>
              <a:t> and the assignment operator </a:t>
            </a:r>
            <a:r>
              <a:rPr>
                <a:latin typeface="Courier"/>
              </a:rPr>
              <a:t>&lt;-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dirty="0" err="1">
                    <a:latin typeface="Courier"/>
                  </a:rPr>
                  <a:t>dat</a:t>
                </a:r>
                <a:r>
                  <a:rPr dirty="0">
                    <a:solidFill>
                      <a:srgbClr val="007020"/>
                    </a:solidFill>
                    <a:latin typeface="Courier"/>
                  </a:rPr>
                  <a:t>&lt;-</a:t>
                </a:r>
                <a:r>
                  <a:rPr dirty="0" err="1">
                    <a:solidFill>
                      <a:srgbClr val="06287E"/>
                    </a:solidFill>
                    <a:latin typeface="Courier"/>
                  </a:rPr>
                  <a:t>read.csv</a:t>
                </a:r>
                <a:r>
                  <a:rPr dirty="0">
                    <a:latin typeface="Courier"/>
                  </a:rPr>
                  <a:t>(</a:t>
                </a:r>
                <a:r>
                  <a:rPr dirty="0">
                    <a:solidFill>
                      <a:srgbClr val="4070A0"/>
                    </a:solidFill>
                    <a:latin typeface="Courier"/>
                  </a:rPr>
                  <a:t>"</a:t>
                </a:r>
                <a:r>
                  <a:rPr dirty="0" err="1">
                    <a:solidFill>
                      <a:srgbClr val="4070A0"/>
                    </a:solidFill>
                    <a:latin typeface="Courier"/>
                  </a:rPr>
                  <a:t>dataAndSupportDocs</a:t>
                </a:r>
                <a:r>
                  <a:rPr dirty="0">
                    <a:solidFill>
                      <a:srgbClr val="4070A0"/>
                    </a:solidFill>
                    <a:latin typeface="Courier"/>
                  </a:rPr>
                  <a:t>/</a:t>
                </a:r>
                <a:r>
                  <a:rPr dirty="0" err="1">
                    <a:solidFill>
                      <a:srgbClr val="4070A0"/>
                    </a:solidFill>
                    <a:latin typeface="Courier"/>
                  </a:rPr>
                  <a:t>iris.csv</a:t>
                </a:r>
                <a:r>
                  <a:rPr dirty="0">
                    <a:solidFill>
                      <a:srgbClr val="4070A0"/>
                    </a:solidFill>
                    <a:latin typeface="Courier"/>
                  </a:rPr>
                  <a:t>"</a:t>
                </a:r>
                <a:r>
                  <a:rPr dirty="0">
                    <a:latin typeface="Courier"/>
                  </a:rPr>
                  <a:t>)</a:t>
                </a:r>
                <a:br>
                  <a:rPr dirty="0"/>
                </a:br>
                <a:br>
                  <a:rPr dirty="0"/>
                </a:br>
                <a:r>
                  <a:rPr dirty="0">
                    <a:solidFill>
                      <a:srgbClr val="06287E"/>
                    </a:solidFill>
                    <a:latin typeface="Courier"/>
                  </a:rPr>
                  <a:t>head</a:t>
                </a:r>
                <a:r>
                  <a:rPr dirty="0">
                    <a:latin typeface="Courier"/>
                  </a:rPr>
                  <a:t>(</a:t>
                </a:r>
                <a:r>
                  <a:rPr dirty="0" err="1">
                    <a:latin typeface="Courier"/>
                  </a:rPr>
                  <a:t>dat</a:t>
                </a:r>
                <a:r>
                  <a:rPr dirty="0">
                    <a:latin typeface="Courier"/>
                  </a:rPr>
                  <a:t>)</a:t>
                </a:r>
                <a:br>
                  <a:rPr lang="en-GB" dirty="0">
                    <a:latin typeface="Courier"/>
                  </a:rPr>
                </a:b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Sepal.Length</a:t>
                </a:r>
                <a:r>
                  <a:rPr i="1" dirty="0">
                    <a:solidFill>
                      <a:srgbClr val="BA2121"/>
                    </a:solidFill>
                    <a:latin typeface="Courier"/>
                  </a:rPr>
                  <a:t> </a:t>
                </a:r>
                <a:r>
                  <a:rPr i="1" dirty="0" err="1">
                    <a:solidFill>
                      <a:srgbClr val="BA2121"/>
                    </a:solidFill>
                    <a:latin typeface="Courier"/>
                  </a:rPr>
                  <a:t>Sepal.Width</a:t>
                </a:r>
                <a:r>
                  <a:rPr i="1" dirty="0">
                    <a:solidFill>
                      <a:srgbClr val="BA2121"/>
                    </a:solidFill>
                    <a:latin typeface="Courier"/>
                  </a:rPr>
                  <a:t> </a:t>
                </a:r>
                <a:r>
                  <a:rPr i="1" dirty="0" err="1">
                    <a:solidFill>
                      <a:srgbClr val="BA2121"/>
                    </a:solidFill>
                    <a:latin typeface="Courier"/>
                  </a:rPr>
                  <a:t>Petal.Length</a:t>
                </a:r>
                <a:r>
                  <a:rPr i="1" dirty="0">
                    <a:solidFill>
                      <a:srgbClr val="BA2121"/>
                    </a:solidFill>
                    <a:latin typeface="Courier"/>
                  </a:rPr>
                  <a:t> </a:t>
                </a:r>
                <a:r>
                  <a:rPr i="1" dirty="0" err="1">
                    <a:solidFill>
                      <a:srgbClr val="BA2121"/>
                    </a:solidFill>
                    <a:latin typeface="Courier"/>
                  </a:rPr>
                  <a:t>Petal.Width</a:t>
                </a:r>
                <a:r>
                  <a:rPr i="1" dirty="0">
                    <a:solidFill>
                      <a:srgbClr val="BA2121"/>
                    </a:solidFill>
                    <a:latin typeface="Courier"/>
                  </a:rPr>
                  <a:t> Species</a:t>
                </a:r>
                <a:br>
                  <a:rPr dirty="0"/>
                </a:br>
                <a:r>
                  <a:rPr i="1" dirty="0">
                    <a:solidFill>
                      <a:srgbClr val="BA2121"/>
                    </a:solidFill>
                    <a:latin typeface="Courier"/>
                  </a:rPr>
                  <a:t>## 1          5.1         3.5          1.4         0.2  </a:t>
                </a:r>
                <a:r>
                  <a:rPr i="1" dirty="0" err="1">
                    <a:solidFill>
                      <a:srgbClr val="BA2121"/>
                    </a:solidFill>
                    <a:latin typeface="Courier"/>
                  </a:rPr>
                  <a:t>setosa</a:t>
                </a:r>
                <a:br>
                  <a:rPr dirty="0"/>
                </a:br>
                <a:r>
                  <a:rPr i="1" dirty="0">
                    <a:solidFill>
                      <a:srgbClr val="BA2121"/>
                    </a:solidFill>
                    <a:latin typeface="Courier"/>
                  </a:rPr>
                  <a:t>## 2          4.9         3.0          1.4         0.2  </a:t>
                </a:r>
                <a:r>
                  <a:rPr i="1" dirty="0" err="1">
                    <a:solidFill>
                      <a:srgbClr val="BA2121"/>
                    </a:solidFill>
                    <a:latin typeface="Courier"/>
                  </a:rPr>
                  <a:t>setosa</a:t>
                </a:r>
                <a:br>
                  <a:rPr dirty="0"/>
                </a:br>
                <a:r>
                  <a:rPr i="1" dirty="0">
                    <a:solidFill>
                      <a:srgbClr val="BA2121"/>
                    </a:solidFill>
                    <a:latin typeface="Courier"/>
                  </a:rPr>
                  <a:t>## 3          4.7         3.2          1.3         0.2  </a:t>
                </a:r>
                <a:r>
                  <a:rPr i="1" dirty="0" err="1">
                    <a:solidFill>
                      <a:srgbClr val="BA2121"/>
                    </a:solidFill>
                    <a:latin typeface="Courier"/>
                  </a:rPr>
                  <a:t>setosa</a:t>
                </a:r>
                <a:br>
                  <a:rPr dirty="0"/>
                </a:br>
                <a:r>
                  <a:rPr i="1" dirty="0">
                    <a:solidFill>
                      <a:srgbClr val="BA2121"/>
                    </a:solidFill>
                    <a:latin typeface="Courier"/>
                  </a:rPr>
                  <a:t>## 4          4.6         3.1          1.5         0.2  </a:t>
                </a:r>
                <a:r>
                  <a:rPr i="1" dirty="0" err="1">
                    <a:solidFill>
                      <a:srgbClr val="BA2121"/>
                    </a:solidFill>
                    <a:latin typeface="Courier"/>
                  </a:rPr>
                  <a:t>setosa</a:t>
                </a:r>
                <a:br>
                  <a:rPr dirty="0"/>
                </a:br>
                <a:r>
                  <a:rPr i="1" dirty="0">
                    <a:solidFill>
                      <a:srgbClr val="BA2121"/>
                    </a:solidFill>
                    <a:latin typeface="Courier"/>
                  </a:rPr>
                  <a:t>## 5          5.0         3.6          1.4         0.2  </a:t>
                </a:r>
                <a:r>
                  <a:rPr i="1" dirty="0" err="1">
                    <a:solidFill>
                      <a:srgbClr val="BA2121"/>
                    </a:solidFill>
                    <a:latin typeface="Courier"/>
                  </a:rPr>
                  <a:t>setosa</a:t>
                </a:r>
                <a:br>
                  <a:rPr dirty="0"/>
                </a:br>
                <a:r>
                  <a:rPr i="1" dirty="0">
                    <a:solidFill>
                      <a:srgbClr val="BA2121"/>
                    </a:solidFill>
                    <a:latin typeface="Courier"/>
                  </a:rPr>
                  <a:t>## 6          5.4         3.9          1.7         0.4  </a:t>
                </a:r>
                <a:r>
                  <a:rPr i="1" dirty="0" err="1">
                    <a:solidFill>
                      <a:srgbClr val="BA2121"/>
                    </a:solidFill>
                    <a:latin typeface="Courier"/>
                  </a:rPr>
                  <a:t>setosa</a:t>
                </a:r>
                <a:endParaRPr i="1" dirty="0">
                  <a:solidFill>
                    <a:srgbClr val="BA2121"/>
                  </a:solidFill>
                  <a:latin typeface="Courier"/>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Course website / GitHub:</a:t>
            </a:r>
          </a:p>
        </p:txBody>
      </p:sp>
      <p:pic>
        <p:nvPicPr>
          <p:cNvPr id="3" name="Picture 1" descr="dataAndSupportDocs/QRcode_RandStats_GitHub.png"/>
          <p:cNvPicPr>
            <a:picLocks noGrp="1" noChangeAspect="1"/>
          </p:cNvPicPr>
          <p:nvPr/>
        </p:nvPicPr>
        <p:blipFill>
          <a:blip r:embed="rId2"/>
          <a:stretch>
            <a:fillRect/>
          </a:stretch>
        </p:blipFill>
        <p:spPr bwMode="auto">
          <a:xfrm>
            <a:off x="4013200" y="1816100"/>
            <a:ext cx="41529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GitHub repo with course materials: </a:t>
            </a:r>
            <a:r>
              <a:rPr>
                <a:hlinkClick r:id="rId3"/>
              </a:rPr>
              <a:t>https://github.com/mlw-stats/R_And_Statistics_Training_2026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(dat)</a:t>
            </a:r>
            <a:br/>
            <a:r>
              <a:rPr i="1">
                <a:solidFill>
                  <a:srgbClr val="BA2121"/>
                </a:solidFill>
                <a:latin typeface="Courier"/>
              </a:rPr>
              <a:t>## [1] 150   5</a:t>
            </a:r>
            <a:br/>
            <a:r>
              <a:rPr>
                <a:solidFill>
                  <a:srgbClr val="06287E"/>
                </a:solidFill>
                <a:latin typeface="Courier"/>
              </a:rPr>
              <a:t>table</a:t>
            </a:r>
            <a:r>
              <a:rPr>
                <a:latin typeface="Courier"/>
              </a:rPr>
              <a:t>(dat</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 are alternatives: the more general function </a:t>
            </a:r>
            <a:r>
              <a:rPr>
                <a:latin typeface="Courier"/>
              </a:rPr>
              <a:t>read.table()</a:t>
            </a:r>
            <a:r>
              <a:t> or the function </a:t>
            </a:r>
            <a:r>
              <a:rPr>
                <a:latin typeface="Courier"/>
              </a:rPr>
              <a:t>read_csv()</a:t>
            </a:r>
            <a:r>
              <a:t> from the R package </a:t>
            </a:r>
            <a:r>
              <a:rPr>
                <a:latin typeface="Courier"/>
              </a:rPr>
              <a:t>readr</a:t>
            </a:r>
            <a:r>
              <a:t> which is one package contained in a set known as the </a:t>
            </a:r>
            <a:r>
              <a:rPr b="1"/>
              <a:t>tidyverse</a:t>
            </a:r>
            <a:r>
              <a:t>.</a:t>
            </a:r>
          </a:p>
          <a:p>
            <a:pPr marL="0" lvl="0" indent="0">
              <a:buNone/>
            </a:pPr>
            <a:r>
              <a:rPr>
                <a:latin typeface="Courier"/>
              </a:rPr>
              <a:t>read_csv()</a:t>
            </a:r>
            <a:r>
              <a:t> will store the data as a tibble which is a special type of data frame.</a:t>
            </a:r>
          </a:p>
          <a:p>
            <a:pPr lvl="0" indent="0">
              <a:buNone/>
            </a:pPr>
            <a:r>
              <a:rPr>
                <a:latin typeface="Courier"/>
              </a:rPr>
              <a:t>dat2</a:t>
            </a:r>
            <a:r>
              <a:rPr>
                <a:solidFill>
                  <a:srgbClr val="007020"/>
                </a:solidFill>
                <a:latin typeface="Courier"/>
              </a:rPr>
              <a:t>&lt;-</a:t>
            </a:r>
            <a:r>
              <a:rPr>
                <a:solidFill>
                  <a:srgbClr val="06287E"/>
                </a:solidFill>
                <a:latin typeface="Courier"/>
              </a:rPr>
              <a:t>read.table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7D9029"/>
                </a:solidFill>
                <a:latin typeface="Courier"/>
              </a:rPr>
              <a:t>header=</a:t>
            </a:r>
            <a:r>
              <a:rPr>
                <a:latin typeface="Courier"/>
              </a:rPr>
              <a:t>T,</a:t>
            </a:r>
            <a:r>
              <a:rPr>
                <a:solidFill>
                  <a:srgbClr val="7D9029"/>
                </a:solidFill>
                <a:latin typeface="Courier"/>
              </a:rPr>
              <a:t>file=</a:t>
            </a:r>
            <a:r>
              <a:rPr>
                <a:solidFill>
                  <a:srgbClr val="4070A0"/>
                </a:solidFill>
                <a:latin typeface="Courier"/>
              </a:rPr>
              <a:t>"dataAndSupportDocs/iris.csv"</a:t>
            </a:r>
            <a:r>
              <a:rPr>
                <a:latin typeface="Courier"/>
              </a:rPr>
              <a:t>)</a:t>
            </a:r>
            <a:br/>
            <a:r>
              <a:rPr>
                <a:solidFill>
                  <a:srgbClr val="06287E"/>
                </a:solidFill>
                <a:latin typeface="Courier"/>
              </a:rPr>
              <a:t>dim</a:t>
            </a:r>
            <a:r>
              <a:rPr>
                <a:latin typeface="Courier"/>
              </a:rPr>
              <a:t>(dat2)</a:t>
            </a:r>
            <a:br/>
            <a:r>
              <a:rPr i="1">
                <a:solidFill>
                  <a:srgbClr val="BA2121"/>
                </a:solidFill>
                <a:latin typeface="Courier"/>
              </a:rPr>
              <a:t>## [1] 150   5</a:t>
            </a:r>
            <a:br/>
            <a:r>
              <a:rPr>
                <a:solidFill>
                  <a:srgbClr val="06287E"/>
                </a:solidFill>
                <a:latin typeface="Courier"/>
              </a:rPr>
              <a:t>table</a:t>
            </a:r>
            <a:r>
              <a:rPr>
                <a:latin typeface="Courier"/>
              </a:rPr>
              <a:t>(dat2</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indent="0">
              <a:buNone/>
            </a:pPr>
            <a:r>
              <a:rPr i="1" dirty="0">
                <a:solidFill>
                  <a:srgbClr val="60A0B0"/>
                </a:solidFill>
                <a:latin typeface="Courier"/>
              </a:rPr>
              <a:t># library(</a:t>
            </a:r>
            <a:r>
              <a:rPr i="1" dirty="0" err="1">
                <a:solidFill>
                  <a:srgbClr val="60A0B0"/>
                </a:solidFill>
                <a:latin typeface="Courier"/>
              </a:rPr>
              <a:t>tidyverse</a:t>
            </a:r>
            <a:r>
              <a:rPr i="1" dirty="0">
                <a:solidFill>
                  <a:srgbClr val="60A0B0"/>
                </a:solidFill>
                <a:latin typeface="Courier"/>
              </a:rPr>
              <a:t>)</a:t>
            </a:r>
            <a:br>
              <a:rPr dirty="0"/>
            </a:br>
            <a:r>
              <a:rPr dirty="0">
                <a:latin typeface="Courier"/>
              </a:rPr>
              <a:t>dat3</a:t>
            </a:r>
            <a:r>
              <a:rPr dirty="0">
                <a:solidFill>
                  <a:srgbClr val="007020"/>
                </a:solidFill>
                <a:latin typeface="Courier"/>
              </a:rPr>
              <a:t>&lt;-</a:t>
            </a:r>
            <a:r>
              <a:rPr dirty="0" err="1">
                <a:solidFill>
                  <a:srgbClr val="06287E"/>
                </a:solidFill>
                <a:latin typeface="Courier"/>
              </a:rPr>
              <a:t>read_csv</a:t>
            </a:r>
            <a:r>
              <a:rPr dirty="0">
                <a:latin typeface="Courier"/>
              </a:rPr>
              <a:t>(</a:t>
            </a:r>
            <a:r>
              <a:rPr dirty="0">
                <a:solidFill>
                  <a:srgbClr val="4070A0"/>
                </a:solidFill>
                <a:latin typeface="Courier"/>
              </a:rPr>
              <a:t>"</a:t>
            </a:r>
            <a:r>
              <a:rPr dirty="0" err="1">
                <a:solidFill>
                  <a:srgbClr val="4070A0"/>
                </a:solidFill>
                <a:latin typeface="Courier"/>
              </a:rPr>
              <a:t>dataAndSupportDocs</a:t>
            </a:r>
            <a:r>
              <a:rPr dirty="0">
                <a:solidFill>
                  <a:srgbClr val="4070A0"/>
                </a:solidFill>
                <a:latin typeface="Courier"/>
              </a:rPr>
              <a:t>/</a:t>
            </a:r>
            <a:r>
              <a:rPr dirty="0" err="1">
                <a:solidFill>
                  <a:srgbClr val="4070A0"/>
                </a:solidFill>
                <a:latin typeface="Courier"/>
              </a:rPr>
              <a:t>iris.csv</a:t>
            </a:r>
            <a:r>
              <a:rPr dirty="0">
                <a:solidFill>
                  <a:srgbClr val="4070A0"/>
                </a:solidFill>
                <a:latin typeface="Courier"/>
              </a:rPr>
              <a:t>"</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Rows: 150 Columns: 5</a:t>
            </a:r>
            <a:br>
              <a:rPr dirty="0"/>
            </a:br>
            <a:r>
              <a:rPr i="1" dirty="0">
                <a:solidFill>
                  <a:srgbClr val="BA2121"/>
                </a:solidFill>
                <a:latin typeface="Courier"/>
              </a:rPr>
              <a:t>## ── Column specification ────────────────────────────────────────────────────────</a:t>
            </a:r>
            <a:br>
              <a:rPr dirty="0"/>
            </a:br>
            <a:r>
              <a:rPr i="1" dirty="0">
                <a:solidFill>
                  <a:srgbClr val="BA2121"/>
                </a:solidFill>
                <a:latin typeface="Courier"/>
              </a:rPr>
              <a:t>## Delimiter: ","</a:t>
            </a:r>
            <a:br>
              <a:rPr dirty="0"/>
            </a:br>
            <a:r>
              <a:rPr i="1" dirty="0">
                <a:solidFill>
                  <a:srgbClr val="BA2121"/>
                </a:solidFill>
                <a:latin typeface="Courier"/>
              </a:rPr>
              <a:t>## chr (1): Species</a:t>
            </a:r>
            <a:br>
              <a:rPr dirty="0"/>
            </a:br>
            <a:r>
              <a:rPr i="1" dirty="0">
                <a:solidFill>
                  <a:srgbClr val="BA2121"/>
                </a:solidFill>
                <a:latin typeface="Courier"/>
              </a:rPr>
              <a:t>## </a:t>
            </a:r>
            <a:r>
              <a:rPr i="1" dirty="0" err="1">
                <a:solidFill>
                  <a:srgbClr val="BA2121"/>
                </a:solidFill>
                <a:latin typeface="Courier"/>
              </a:rPr>
              <a:t>dbl</a:t>
            </a:r>
            <a:r>
              <a:rPr i="1" dirty="0">
                <a:solidFill>
                  <a:srgbClr val="BA2121"/>
                </a:solidFill>
                <a:latin typeface="Courier"/>
              </a:rPr>
              <a:t> (4): </a:t>
            </a:r>
            <a:r>
              <a:rPr i="1" dirty="0" err="1">
                <a:solidFill>
                  <a:srgbClr val="BA2121"/>
                </a:solidFill>
                <a:latin typeface="Courier"/>
              </a:rPr>
              <a:t>Sepal.Length</a:t>
            </a:r>
            <a:r>
              <a:rPr i="1" dirty="0">
                <a:solidFill>
                  <a:srgbClr val="BA2121"/>
                </a:solidFill>
                <a:latin typeface="Courier"/>
              </a:rPr>
              <a:t>, </a:t>
            </a:r>
            <a:r>
              <a:rPr i="1" dirty="0" err="1">
                <a:solidFill>
                  <a:srgbClr val="BA2121"/>
                </a:solidFill>
                <a:latin typeface="Courier"/>
              </a:rPr>
              <a:t>Sepal.Width</a:t>
            </a:r>
            <a:r>
              <a:rPr i="1" dirty="0">
                <a:solidFill>
                  <a:srgbClr val="BA2121"/>
                </a:solidFill>
                <a:latin typeface="Courier"/>
              </a:rPr>
              <a:t>, </a:t>
            </a:r>
            <a:r>
              <a:rPr i="1" dirty="0" err="1">
                <a:solidFill>
                  <a:srgbClr val="BA2121"/>
                </a:solidFill>
                <a:latin typeface="Courier"/>
              </a:rPr>
              <a:t>Petal.Length</a:t>
            </a:r>
            <a:r>
              <a:rPr i="1" dirty="0">
                <a:solidFill>
                  <a:srgbClr val="BA2121"/>
                </a:solidFill>
                <a:latin typeface="Courier"/>
              </a:rPr>
              <a:t>, </a:t>
            </a:r>
            <a:r>
              <a:rPr i="1" dirty="0" err="1">
                <a:solidFill>
                  <a:srgbClr val="BA2121"/>
                </a:solidFill>
                <a:latin typeface="Courier"/>
              </a:rPr>
              <a:t>Petal.Width</a:t>
            </a:r>
            <a:br>
              <a:rPr dirty="0"/>
            </a:br>
            <a:r>
              <a:rPr i="1" dirty="0">
                <a:solidFill>
                  <a:srgbClr val="BA2121"/>
                </a:solidFill>
                <a:latin typeface="Courier"/>
              </a:rPr>
              <a:t>## </a:t>
            </a:r>
            <a:br>
              <a:rPr dirty="0"/>
            </a:br>
            <a:r>
              <a:rPr i="1" dirty="0">
                <a:solidFill>
                  <a:srgbClr val="BA2121"/>
                </a:solidFill>
                <a:latin typeface="Courier"/>
              </a:rPr>
              <a:t>## ℹ Use `spec()` to retrieve the full column specification for this data.</a:t>
            </a:r>
            <a:br>
              <a:rPr dirty="0"/>
            </a:br>
            <a:r>
              <a:rPr i="1" dirty="0">
                <a:solidFill>
                  <a:srgbClr val="BA2121"/>
                </a:solidFill>
                <a:latin typeface="Courier"/>
              </a:rPr>
              <a:t>## ℹ Specify the column types or set `</a:t>
            </a:r>
            <a:r>
              <a:rPr i="1" dirty="0" err="1">
                <a:solidFill>
                  <a:srgbClr val="BA2121"/>
                </a:solidFill>
                <a:latin typeface="Courier"/>
              </a:rPr>
              <a:t>show_col_types</a:t>
            </a:r>
            <a:r>
              <a:rPr i="1" dirty="0">
                <a:solidFill>
                  <a:srgbClr val="BA2121"/>
                </a:solidFill>
                <a:latin typeface="Courier"/>
              </a:rPr>
              <a:t> = FALSE` to quiet this message.</a:t>
            </a:r>
            <a:br>
              <a:rPr dirty="0"/>
            </a:br>
            <a:r>
              <a:rPr dirty="0">
                <a:solidFill>
                  <a:srgbClr val="06287E"/>
                </a:solidFill>
                <a:latin typeface="Courier"/>
              </a:rPr>
              <a:t>dim</a:t>
            </a:r>
            <a:r>
              <a:rPr dirty="0">
                <a:latin typeface="Courier"/>
              </a:rPr>
              <a:t>(dat3)</a:t>
            </a:r>
            <a:br>
              <a:rPr dirty="0"/>
            </a:br>
            <a:r>
              <a:rPr i="1" dirty="0">
                <a:solidFill>
                  <a:srgbClr val="BA2121"/>
                </a:solidFill>
                <a:latin typeface="Courier"/>
              </a:rPr>
              <a:t>## [1] 150   5</a:t>
            </a:r>
            <a:br>
              <a:rPr dirty="0"/>
            </a:br>
            <a:r>
              <a:rPr dirty="0">
                <a:solidFill>
                  <a:srgbClr val="06287E"/>
                </a:solidFill>
                <a:latin typeface="Courier"/>
              </a:rPr>
              <a:t>table</a:t>
            </a:r>
            <a:r>
              <a:rPr dirty="0">
                <a:latin typeface="Courier"/>
              </a:rPr>
              <a:t>(dat3</a:t>
            </a:r>
            <a:r>
              <a:rPr dirty="0">
                <a:solidFill>
                  <a:srgbClr val="4070A0"/>
                </a:solidFill>
                <a:latin typeface="Courier"/>
              </a:rPr>
              <a:t>$</a:t>
            </a:r>
            <a:r>
              <a:rPr dirty="0">
                <a:latin typeface="Courier"/>
              </a:rPr>
              <a:t>Species)</a:t>
            </a:r>
            <a:br>
              <a:rPr dirty="0"/>
            </a:br>
            <a:r>
              <a:rPr i="1" dirty="0">
                <a:solidFill>
                  <a:srgbClr val="BA2121"/>
                </a:solidFill>
                <a:latin typeface="Courier"/>
              </a:rPr>
              <a:t>## </a:t>
            </a:r>
            <a:br>
              <a:rPr dirty="0"/>
            </a:br>
            <a:r>
              <a:rPr i="1" dirty="0">
                <a:solidFill>
                  <a:srgbClr val="BA2121"/>
                </a:solidFill>
                <a:latin typeface="Courier"/>
              </a:rPr>
              <a:t>##     </a:t>
            </a:r>
            <a:r>
              <a:rPr i="1" dirty="0" err="1">
                <a:solidFill>
                  <a:srgbClr val="BA2121"/>
                </a:solidFill>
                <a:latin typeface="Courier"/>
              </a:rPr>
              <a:t>setosa</a:t>
            </a:r>
            <a:r>
              <a:rPr i="1" dirty="0">
                <a:solidFill>
                  <a:srgbClr val="BA2121"/>
                </a:solidFill>
                <a:latin typeface="Courier"/>
              </a:rPr>
              <a:t> versicolor  virginica </a:t>
            </a:r>
            <a:br>
              <a:rPr dirty="0"/>
            </a:br>
            <a:r>
              <a:rPr i="1" dirty="0">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above the line </a:t>
            </a:r>
            <a:r>
              <a:rPr>
                <a:latin typeface="Courier"/>
              </a:rPr>
              <a:t># library(tidyverse)</a:t>
            </a:r>
            <a:r>
              <a:t>. The hash symbol at the start means this line is a </a:t>
            </a:r>
            <a:r>
              <a:rPr b="1"/>
              <a:t>comment</a:t>
            </a:r>
            <a:r>
              <a:t>, this code will not be run and can be free text. Comments are useful to make your code more readable to others (including your future self!). It is good practice to use comments.</a:t>
            </a:r>
          </a:p>
          <a:p>
            <a:pPr marL="0" lvl="0" indent="0">
              <a:buNone/>
            </a:pPr>
            <a:r>
              <a:t>Comments can also be used to skip some lines of code, which is what was done here. The comment is just to alert you to the fact that you will need to load the </a:t>
            </a:r>
            <a:r>
              <a:rPr>
                <a:latin typeface="Courier"/>
              </a:rPr>
              <a:t>tidyverse</a:t>
            </a:r>
            <a:r>
              <a:t> packages for the function </a:t>
            </a:r>
            <a:r>
              <a:rPr>
                <a:latin typeface="Courier"/>
              </a:rPr>
              <a:t>read_csv()</a:t>
            </a:r>
            <a:r>
              <a:t> to be available.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Binary files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can also save to a binary, R format file.</a:t>
            </a:r>
          </a:p>
          <a:p>
            <a:pPr marL="0" lvl="0" indent="0">
              <a:buNone/>
            </a:pPr>
            <a:r>
              <a:t>This takes up less space on the hard drive and loads faster.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save</a:t>
            </a:r>
            <a:r>
              <a:rPr>
                <a:latin typeface="Courier"/>
              </a:rPr>
              <a:t>(iris,</a:t>
            </a:r>
            <a:r>
              <a:rPr>
                <a:solidFill>
                  <a:srgbClr val="7D9029"/>
                </a:solidFill>
                <a:latin typeface="Courier"/>
              </a:rPr>
              <a:t>file=</a:t>
            </a:r>
            <a:r>
              <a:rPr>
                <a:solidFill>
                  <a:srgbClr val="4070A0"/>
                </a:solidFill>
                <a:latin typeface="Courier"/>
              </a:rPr>
              <a:t>"dataAndSupportDocs/iris.RData"</a:t>
            </a:r>
            <a:r>
              <a:rPr>
                <a:latin typeface="Courier"/>
              </a:rPr>
              <a:t>) </a:t>
            </a:r>
            <a:r>
              <a:rPr i="1">
                <a:solidFill>
                  <a:srgbClr val="60A0B0"/>
                </a:solidFill>
                <a:latin typeface="Courier"/>
              </a:rPr>
              <a:t># preserves variable name</a:t>
            </a:r>
            <a:br/>
            <a:r>
              <a:rPr>
                <a:solidFill>
                  <a:srgbClr val="06287E"/>
                </a:solidFill>
                <a:latin typeface="Courier"/>
              </a:rPr>
              <a:t>saveRDS</a:t>
            </a:r>
            <a:r>
              <a:rPr>
                <a:latin typeface="Courier"/>
              </a:rPr>
              <a:t>(iris,</a:t>
            </a:r>
            <a:r>
              <a:rPr>
                <a:solidFill>
                  <a:srgbClr val="7D9029"/>
                </a:solidFill>
                <a:latin typeface="Courier"/>
              </a:rPr>
              <a:t>file=</a:t>
            </a:r>
            <a:r>
              <a:rPr>
                <a:solidFill>
                  <a:srgbClr val="4070A0"/>
                </a:solidFill>
                <a:latin typeface="Courier"/>
              </a:rPr>
              <a:t>"dataAndSupportDocs/iris.rds"</a:t>
            </a:r>
            <a:r>
              <a:rPr>
                <a:latin typeface="Courier"/>
              </a:rPr>
              <a:t>) </a:t>
            </a:r>
            <a:r>
              <a:rPr i="1">
                <a:solidFill>
                  <a:srgbClr val="60A0B0"/>
                </a:solidFill>
                <a:latin typeface="Courier"/>
              </a:rPr>
              <a:t># does not preserve variable name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latin typeface="Courier"/>
              </a:rPr>
              <a:t>load()</a:t>
            </a:r>
            <a:r>
              <a:t> for saved workspaces and objects saved using </a:t>
            </a:r>
            <a:r>
              <a:rPr>
                <a:latin typeface="Courier"/>
              </a:rPr>
              <a:t>save()</a:t>
            </a:r>
            <a:r>
              <a:t>. Object names in R will be the same as when they were saved, no object assignment:</a:t>
            </a:r>
          </a:p>
          <a:p>
            <a:pPr lvl="0" indent="0">
              <a:buNone/>
            </a:pPr>
            <a:r>
              <a:rPr>
                <a:solidFill>
                  <a:srgbClr val="06287E"/>
                </a:solidFill>
                <a:latin typeface="Courier"/>
              </a:rPr>
              <a:t>load</a:t>
            </a:r>
            <a:r>
              <a:rPr>
                <a:latin typeface="Courier"/>
              </a:rPr>
              <a:t>(</a:t>
            </a:r>
            <a:r>
              <a:rPr>
                <a:solidFill>
                  <a:srgbClr val="4070A0"/>
                </a:solidFill>
                <a:latin typeface="Courier"/>
              </a:rPr>
              <a:t>"dataAndSupportDocs/iris.RData"</a:t>
            </a:r>
            <a:r>
              <a:rPr>
                <a:latin typeface="Courier"/>
              </a:rPr>
              <a:t>)</a:t>
            </a:r>
          </a:p>
          <a:p>
            <a:pPr lvl="0"/>
            <a:r>
              <a:rPr>
                <a:latin typeface="Courier"/>
              </a:rPr>
              <a:t>readRDS()</a:t>
            </a:r>
            <a:r>
              <a:t> for objects saved using </a:t>
            </a:r>
            <a:r>
              <a:rPr>
                <a:latin typeface="Courier"/>
              </a:rPr>
              <a:t>saveRDS()</a:t>
            </a:r>
            <a:r>
              <a:t>. Need to assign to an object:</a:t>
            </a:r>
          </a:p>
          <a:p>
            <a:pPr lvl="0" indent="0">
              <a:buNone/>
            </a:pPr>
            <a:r>
              <a:rPr>
                <a:latin typeface="Courier"/>
              </a:rPr>
              <a:t>obj</a:t>
            </a:r>
            <a:r>
              <a:rPr>
                <a:solidFill>
                  <a:srgbClr val="007020"/>
                </a:solidFill>
                <a:latin typeface="Courier"/>
              </a:rPr>
              <a:t>&lt;-</a:t>
            </a:r>
            <a:r>
              <a:rPr>
                <a:solidFill>
                  <a:srgbClr val="06287E"/>
                </a:solidFill>
                <a:latin typeface="Courier"/>
              </a:rPr>
              <a:t>readRDS</a:t>
            </a:r>
            <a:r>
              <a:rPr>
                <a:latin typeface="Courier"/>
              </a:rPr>
              <a:t>(</a:t>
            </a:r>
            <a:r>
              <a:rPr>
                <a:solidFill>
                  <a:srgbClr val="4070A0"/>
                </a:solidFill>
                <a:latin typeface="Courier"/>
              </a:rPr>
              <a:t>"dataAndSupportDocs/iris.rds"</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Other formats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library</a:t>
            </a:r>
            <a:r>
              <a:rPr>
                <a:latin typeface="Courier"/>
              </a:rPr>
              <a:t>(foreign)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Stata (up to Stata 12 dta format)</a:t>
            </a:r>
          </a:p>
          <a:p>
            <a:pPr lvl="0"/>
            <a:r>
              <a:t>SPSS</a:t>
            </a:r>
          </a:p>
          <a:p>
            <a:pPr lvl="0"/>
            <a:r>
              <a:t>Epi Info</a:t>
            </a:r>
          </a:p>
          <a:p>
            <a:pPr lvl="0"/>
            <a:r>
              <a:t>Minitab</a:t>
            </a:r>
          </a:p>
          <a:p>
            <a:pPr lvl="0"/>
            <a:r>
              <a:t>Octave / Matlab</a:t>
            </a:r>
          </a:p>
          <a:p>
            <a:pPr lvl="0"/>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Stata</a:t>
            </a:r>
            <a:r>
              <a:t> dta format versions can be painful</a:t>
            </a:r>
          </a:p>
          <a:p>
            <a:pPr lvl="0" indent="0">
              <a:buNone/>
            </a:pPr>
            <a:r>
              <a:rPr>
                <a:solidFill>
                  <a:srgbClr val="06287E"/>
                </a:solidFill>
                <a:latin typeface="Courier"/>
              </a:rPr>
              <a:t>library</a:t>
            </a:r>
            <a:r>
              <a:rPr>
                <a:latin typeface="Courier"/>
              </a:rPr>
              <a:t>(readstata13)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Excel and other spreadsheets</a:t>
            </a:r>
          </a:p>
          <a:p>
            <a:pPr lvl="0"/>
            <a:r>
              <a:t>Tricky: several sheets, formulae, macros, …</a:t>
            </a:r>
          </a:p>
          <a:p>
            <a:pPr lvl="0"/>
            <a:r>
              <a:t>Best: export as text file</a:t>
            </a:r>
          </a:p>
          <a:p>
            <a:pPr lvl="0"/>
            <a:r>
              <a:t>Otherwise:</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(XLConnect)</a:t>
            </a:r>
            <a:br/>
            <a:r>
              <a:rPr>
                <a:solidFill>
                  <a:srgbClr val="06287E"/>
                </a:solidFill>
                <a:latin typeface="Courier"/>
              </a:rPr>
              <a:t>library</a:t>
            </a:r>
            <a:r>
              <a:rPr>
                <a:latin typeface="Courier"/>
              </a:rPr>
              <a:t>(readxl) </a:t>
            </a:r>
            <a:r>
              <a:rPr i="1">
                <a:solidFill>
                  <a:srgbClr val="60A0B0"/>
                </a:solidFill>
                <a:latin typeface="Courier"/>
              </a:rPr>
              <a:t># the most commonly used of these</a:t>
            </a:r>
          </a:p>
          <a:p>
            <a:pPr marL="0" lvl="0" indent="0">
              <a:buNone/>
            </a:pPr>
            <a:r>
              <a:t>Can also write Excel formats:</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(dataframes2xls) </a:t>
            </a:r>
            <a:r>
              <a:rPr i="1">
                <a:solidFill>
                  <a:srgbClr val="60A0B0"/>
                </a:solidFill>
                <a:latin typeface="Courier"/>
              </a:rPr>
              <a:t># xls only</a:t>
            </a:r>
            <a:br/>
            <a:r>
              <a:rPr>
                <a:solidFill>
                  <a:srgbClr val="06287E"/>
                </a:solidFill>
                <a:latin typeface="Courier"/>
              </a:rPr>
              <a:t>library</a:t>
            </a:r>
            <a:r>
              <a:rPr>
                <a:latin typeface="Courier"/>
              </a:rPr>
              <a:t>(WriteXLS) </a:t>
            </a:r>
            <a:r>
              <a:rPr i="1">
                <a:solidFill>
                  <a:srgbClr val="60A0B0"/>
                </a:solidFill>
                <a:latin typeface="Courier"/>
              </a:rPr>
              <a:t># xls only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457200" lvl="0" indent="-457200">
              <a:buAutoNum type="arabicPeriod"/>
            </a:pPr>
            <a:r>
              <a:rPr b="1" dirty="0"/>
              <a:t>KNOW R</a:t>
            </a:r>
            <a:r>
              <a:rPr dirty="0"/>
              <a:t>: Explain know what R is &amp; what it can do.</a:t>
            </a:r>
          </a:p>
          <a:p>
            <a:pPr marL="457200" lvl="0" indent="-457200">
              <a:buAutoNum type="arabicPeriod"/>
            </a:pPr>
            <a:r>
              <a:rPr b="1" dirty="0"/>
              <a:t>KNOW R RESOURCES</a:t>
            </a:r>
            <a:r>
              <a:rPr dirty="0"/>
              <a:t>: List useful R resources and access them.</a:t>
            </a:r>
          </a:p>
          <a:p>
            <a:pPr marL="457200" lvl="0" indent="-457200">
              <a:buAutoNum type="arabicPeriod"/>
            </a:pPr>
            <a:r>
              <a:rPr b="1" dirty="0"/>
              <a:t>DO R</a:t>
            </a:r>
            <a:r>
              <a:rPr dirty="0"/>
              <a:t>: Perform basic operations relevant for your research in R:</a:t>
            </a:r>
          </a:p>
          <a:p>
            <a:pPr marL="914400" lvl="1" indent="-457200">
              <a:buAutoNum type="alphaLcPeriod"/>
            </a:pPr>
            <a:r>
              <a:rPr dirty="0"/>
              <a:t>Read data into R &amp; write data or results to the hard drive.</a:t>
            </a:r>
          </a:p>
          <a:p>
            <a:pPr marL="914400" lvl="1" indent="-457200">
              <a:buAutoNum type="alphaLcPeriod"/>
            </a:pPr>
            <a:r>
              <a:rPr dirty="0"/>
              <a:t>Manipulate &amp; use different object types.</a:t>
            </a:r>
          </a:p>
          <a:p>
            <a:pPr marL="914400" lvl="1" indent="-457200">
              <a:buAutoNum type="alphaLcPeriod"/>
            </a:pPr>
            <a:r>
              <a:rPr dirty="0"/>
              <a:t>Write &amp; use functions in R</a:t>
            </a:r>
          </a:p>
          <a:p>
            <a:pPr marL="914400" lvl="1" indent="-457200">
              <a:buAutoNum type="alphaLcPeriod"/>
            </a:pPr>
            <a:r>
              <a:rPr dirty="0"/>
              <a:t>Perform basic analyses on a dataset: mean, standard deviation, linear regression.</a:t>
            </a:r>
          </a:p>
          <a:p>
            <a:pPr marL="914400" lvl="1" indent="-457200">
              <a:buAutoNum type="alphaLcPeriod"/>
            </a:pPr>
            <a:r>
              <a:rPr dirty="0"/>
              <a:t>Produce various standard graphs and tables</a:t>
            </a:r>
          </a:p>
          <a:p>
            <a:pPr marL="457200" lvl="0" indent="-457200">
              <a:buAutoNum type="arabicPeriod"/>
            </a:pPr>
            <a:r>
              <a:rPr b="1" dirty="0"/>
              <a:t>UNDERSTAND BASICS OF STATISTICS</a:t>
            </a:r>
            <a:r>
              <a:rPr dirty="0"/>
              <a:t>: Explain basic statistical theory: common distributions, standard statistical techniques, common study designs, assumptions behind common statistical tests and regression models.</a:t>
            </a:r>
          </a:p>
          <a:p>
            <a:pPr marL="457200" lvl="0" indent="-457200">
              <a:buAutoNum type="arabicPeriod"/>
            </a:pPr>
            <a:r>
              <a:rPr b="1" dirty="0"/>
              <a:t>UNDERSTAND STUDY DESIGNS</a:t>
            </a:r>
            <a:r>
              <a:rPr dirty="0"/>
              <a:t>: Recommend appropriate designs &amp; analyses.</a:t>
            </a:r>
          </a:p>
          <a:p>
            <a:pPr marL="457200" lvl="0" indent="-457200">
              <a:buAutoNum type="arabicPeriod"/>
            </a:pPr>
            <a:r>
              <a:rPr b="1" dirty="0"/>
              <a:t>COMPREHEND OPEN SCIENCE</a:t>
            </a:r>
            <a:r>
              <a:rPr dirty="0"/>
              <a:t>: </a:t>
            </a:r>
            <a:r>
              <a:rPr dirty="0" err="1"/>
              <a:t>Summarise</a:t>
            </a:r>
            <a:r>
              <a:rPr dirty="0"/>
              <a:t> principles of open, reproducible research.</a:t>
            </a:r>
          </a:p>
          <a:p>
            <a:pPr marL="457200" lvl="0" indent="-457200">
              <a:buAutoNum type="arabicPeriod"/>
            </a:pPr>
            <a:r>
              <a:rPr b="1" dirty="0"/>
              <a:t>DO OPEN SCIENCE WITH R</a:t>
            </a:r>
            <a:r>
              <a:rPr dirty="0"/>
              <a:t>: Use R scripts, R markdown, packages &amp; GitHub.</a:t>
            </a:r>
            <a:endParaRPr lang="en-GB" dirty="0"/>
          </a:p>
          <a:p>
            <a:pPr marL="457200" lvl="0" indent="-457200">
              <a:buAutoNum type="arabicPeriod"/>
            </a:pPr>
            <a:endParaRPr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Relational databases</a:t>
            </a:r>
          </a:p>
          <a:p>
            <a:pPr lvl="0"/>
            <a:r>
              <a:t>Front-end + database management system (DBMS) specific back-end:</a:t>
            </a:r>
          </a:p>
          <a:p>
            <a:pPr lvl="0" indent="0">
              <a:buNone/>
            </a:pPr>
            <a:r>
              <a:rPr>
                <a:solidFill>
                  <a:srgbClr val="06287E"/>
                </a:solidFill>
                <a:latin typeface="Courier"/>
              </a:rPr>
              <a:t>library</a:t>
            </a:r>
            <a:r>
              <a:rPr>
                <a:latin typeface="Courier"/>
              </a:rPr>
              <a:t>(DBI) </a:t>
            </a:r>
            <a:r>
              <a:rPr i="1">
                <a:solidFill>
                  <a:srgbClr val="60A0B0"/>
                </a:solidFill>
                <a:latin typeface="Courier"/>
              </a:rPr>
              <a:t># front-end</a:t>
            </a:r>
          </a:p>
          <a:p>
            <a:pPr lvl="0" indent="0">
              <a:buNone/>
            </a:pPr>
            <a:r>
              <a:rPr>
                <a:solidFill>
                  <a:srgbClr val="06287E"/>
                </a:solidFill>
                <a:latin typeface="Courier"/>
              </a:rPr>
              <a:t>library</a:t>
            </a:r>
            <a:r>
              <a:rPr>
                <a:latin typeface="Courier"/>
              </a:rPr>
              <a:t>(RMySQL) </a:t>
            </a:r>
            <a:r>
              <a:rPr i="1">
                <a:solidFill>
                  <a:srgbClr val="60A0B0"/>
                </a:solidFill>
                <a:latin typeface="Courier"/>
              </a:rPr>
              <a:t># back-end</a:t>
            </a:r>
            <a:br/>
            <a:r>
              <a:rPr>
                <a:solidFill>
                  <a:srgbClr val="06287E"/>
                </a:solidFill>
                <a:latin typeface="Courier"/>
              </a:rPr>
              <a:t>library</a:t>
            </a:r>
            <a:r>
              <a:rPr>
                <a:latin typeface="Courier"/>
              </a:rPr>
              <a:t>(ROracle)  </a:t>
            </a:r>
            <a:r>
              <a:rPr i="1">
                <a:solidFill>
                  <a:srgbClr val="60A0B0"/>
                </a:solidFill>
                <a:latin typeface="Courier"/>
              </a:rPr>
              <a:t># back-end</a:t>
            </a:r>
            <a:br/>
            <a:r>
              <a:rPr>
                <a:solidFill>
                  <a:srgbClr val="06287E"/>
                </a:solidFill>
                <a:latin typeface="Courier"/>
              </a:rPr>
              <a:t>library</a:t>
            </a:r>
            <a:r>
              <a:rPr>
                <a:latin typeface="Courier"/>
              </a:rPr>
              <a:t>(RPostgreSQL) </a:t>
            </a:r>
            <a:r>
              <a:rPr i="1">
                <a:solidFill>
                  <a:srgbClr val="60A0B0"/>
                </a:solidFill>
                <a:latin typeface="Courier"/>
              </a:rPr>
              <a:t># back-end</a:t>
            </a:r>
            <a:br/>
            <a:r>
              <a:rPr>
                <a:solidFill>
                  <a:srgbClr val="06287E"/>
                </a:solidFill>
                <a:latin typeface="Courier"/>
              </a:rPr>
              <a:t>library</a:t>
            </a:r>
            <a:r>
              <a:rPr>
                <a:latin typeface="Courier"/>
              </a:rPr>
              <a:t>(RSQLite) </a:t>
            </a:r>
            <a:r>
              <a:rPr i="1">
                <a:solidFill>
                  <a:srgbClr val="60A0B0"/>
                </a:solidFill>
                <a:latin typeface="Courier"/>
              </a:rPr>
              <a:t># back-end</a:t>
            </a:r>
          </a:p>
          <a:p>
            <a:pPr lvl="0"/>
            <a:r>
              <a:t>Interact with any open database connectivity DBMS:</a:t>
            </a:r>
          </a:p>
          <a:p>
            <a:pPr lvl="1"/>
            <a:r>
              <a:t>Very versatile</a:t>
            </a:r>
          </a:p>
          <a:p>
            <a:pPr lvl="1"/>
            <a:r>
              <a:t>Same R code for different database systems</a:t>
            </a:r>
          </a:p>
          <a:p>
            <a:pPr lvl="0" indent="0">
              <a:buNone/>
            </a:pPr>
            <a:r>
              <a:rPr>
                <a:solidFill>
                  <a:srgbClr val="06287E"/>
                </a:solidFill>
                <a:latin typeface="Courier"/>
              </a:rPr>
              <a:t>library</a:t>
            </a:r>
            <a:r>
              <a:rPr>
                <a:latin typeface="Courier"/>
              </a:rPr>
              <a:t>(RODBC)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Working with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Data &amp; object types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 variable has one of 4 levels of measurement:</a:t>
            </a:r>
          </a:p>
          <a:p>
            <a:pPr lvl="0"/>
            <a:r>
              <a:rPr b="1"/>
              <a:t>nominal</a:t>
            </a:r>
            <a:r>
              <a:t> - classifies observations into different categories</a:t>
            </a:r>
          </a:p>
          <a:p>
            <a:pPr lvl="1"/>
            <a:r>
              <a:t>alive / dead</a:t>
            </a:r>
          </a:p>
          <a:p>
            <a:pPr lvl="1"/>
            <a:r>
              <a:t>human, fish, goat, bird</a:t>
            </a:r>
          </a:p>
          <a:p>
            <a:pPr lvl="0"/>
            <a:r>
              <a:rPr b="1"/>
              <a:t>ordinal</a:t>
            </a:r>
            <a:r>
              <a:t> - different categories, but categories are ordered</a:t>
            </a:r>
          </a:p>
          <a:p>
            <a:pPr lvl="1"/>
            <a:r>
              <a:t>low, medium, high</a:t>
            </a:r>
          </a:p>
          <a:p>
            <a:pPr lvl="0"/>
            <a:r>
              <a:rPr b="1"/>
              <a:t>interval</a:t>
            </a:r>
            <a:r>
              <a:t> - ordered data with degree of difference; ratios not meaningful</a:t>
            </a:r>
          </a:p>
          <a:p>
            <a:pPr lvl="1"/>
            <a:r>
              <a:t>temperature in centigrade: difference betwen 10</a:t>
            </a:r>
            <a:r>
              <a:rPr baseline="30000"/>
              <a:t>o</a:t>
            </a:r>
            <a:r>
              <a:t> and 20</a:t>
            </a:r>
            <a:r>
              <a:rPr baseline="30000"/>
              <a:t>o</a:t>
            </a:r>
            <a:r>
              <a:t> same as between 50</a:t>
            </a:r>
            <a:r>
              <a:rPr baseline="30000"/>
              <a:t>o</a:t>
            </a:r>
            <a:r>
              <a:t> and 60</a:t>
            </a:r>
            <a:r>
              <a:rPr baseline="30000"/>
              <a:t>o</a:t>
            </a:r>
            <a:r>
              <a:t> but 20</a:t>
            </a:r>
            <a:r>
              <a:rPr baseline="30000"/>
              <a:t>o</a:t>
            </a:r>
            <a:r>
              <a:t> not twice as hot as 10</a:t>
            </a:r>
            <a:r>
              <a:rPr baseline="30000"/>
              <a:t>o</a:t>
            </a:r>
          </a:p>
          <a:p>
            <a:pPr lvl="0"/>
            <a:r>
              <a:rPr b="1"/>
              <a:t>ratio</a:t>
            </a:r>
            <a:r>
              <a:t> - interval data with a unique, non arbitrary zero value; ratios meaningful</a:t>
            </a:r>
          </a:p>
          <a:p>
            <a:pPr lvl="1"/>
            <a:r>
              <a:t>temperature in Kelvin</a:t>
            </a:r>
          </a:p>
          <a:p>
            <a:pPr lvl="1"/>
            <a:r>
              <a:t>length</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supports the following data types:</a:t>
            </a:r>
          </a:p>
          <a:p>
            <a:pPr lvl="0"/>
            <a:r>
              <a:rPr b="1"/>
              <a:t>Character</a:t>
            </a:r>
          </a:p>
          <a:p>
            <a:pPr lvl="0" indent="0">
              <a:buNone/>
            </a:pPr>
            <a:r>
              <a:rPr>
                <a:latin typeface="Courier"/>
              </a:rPr>
              <a:t>a</a:t>
            </a:r>
            <a:r>
              <a:rPr>
                <a:solidFill>
                  <a:srgbClr val="007020"/>
                </a:solidFill>
                <a:latin typeface="Courier"/>
              </a:rPr>
              <a:t>&lt;-</a:t>
            </a:r>
            <a:r>
              <a:rPr>
                <a:solidFill>
                  <a:srgbClr val="06287E"/>
                </a:solidFill>
                <a:latin typeface="Courier"/>
              </a:rPr>
              <a:t>c</a:t>
            </a:r>
            <a:r>
              <a:rPr>
                <a:latin typeface="Courier"/>
              </a:rPr>
              <a:t>(</a:t>
            </a:r>
            <a:r>
              <a:rPr>
                <a:solidFill>
                  <a:srgbClr val="4070A0"/>
                </a:solidFill>
                <a:latin typeface="Courier"/>
              </a:rPr>
              <a:t>"male"</a:t>
            </a:r>
            <a:r>
              <a:rPr>
                <a:latin typeface="Courier"/>
              </a:rPr>
              <a:t>,</a:t>
            </a:r>
            <a:r>
              <a:rPr>
                <a:solidFill>
                  <a:srgbClr val="4070A0"/>
                </a:solidFill>
                <a:latin typeface="Courier"/>
              </a:rPr>
              <a:t>"female"</a:t>
            </a:r>
            <a:r>
              <a:rPr>
                <a:latin typeface="Courier"/>
              </a:rPr>
              <a:t>)</a:t>
            </a:r>
          </a:p>
          <a:p>
            <a:pPr lvl="0"/>
            <a:r>
              <a:rPr b="1"/>
              <a:t>Integer</a:t>
            </a:r>
          </a:p>
          <a:p>
            <a:pPr lvl="0" indent="0">
              <a:buNone/>
            </a:pPr>
            <a:r>
              <a:rPr>
                <a:latin typeface="Courier"/>
              </a:rPr>
              <a:t>b</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4</a:t>
            </a:r>
          </a:p>
          <a:p>
            <a:pPr lvl="0"/>
            <a:r>
              <a:rPr b="1"/>
              <a:t>Numeric / double</a:t>
            </a:r>
          </a:p>
          <a:p>
            <a:pPr lvl="0" indent="0">
              <a:buNone/>
            </a:pPr>
            <a:r>
              <a:rPr>
                <a:latin typeface="Courier"/>
              </a:rPr>
              <a:t>c</a:t>
            </a:r>
            <a:r>
              <a:rPr>
                <a:solidFill>
                  <a:srgbClr val="007020"/>
                </a:solidFill>
                <a:latin typeface="Courier"/>
              </a:rPr>
              <a:t>&lt;-</a:t>
            </a:r>
            <a:r>
              <a:rPr>
                <a:solidFill>
                  <a:srgbClr val="40A070"/>
                </a:solidFill>
                <a:latin typeface="Courier"/>
              </a:rPr>
              <a:t>8</a:t>
            </a:r>
            <a:r>
              <a:rPr>
                <a:solidFill>
                  <a:srgbClr val="4070A0"/>
                </a:solidFill>
                <a:latin typeface="Courier"/>
              </a:rPr>
              <a:t>/</a:t>
            </a:r>
            <a:r>
              <a:rPr>
                <a:solidFill>
                  <a:srgbClr val="40A070"/>
                </a:solidFill>
                <a:latin typeface="Courier"/>
              </a:rPr>
              <a:t>11</a:t>
            </a:r>
            <a:br/>
            <a:r>
              <a:rPr>
                <a:latin typeface="Courier"/>
              </a:rPr>
              <a:t>d</a:t>
            </a:r>
            <a:r>
              <a:rPr>
                <a:solidFill>
                  <a:srgbClr val="007020"/>
                </a:solidFill>
                <a:latin typeface="Courier"/>
              </a:rPr>
              <a:t>&lt;-</a:t>
            </a:r>
            <a:r>
              <a:rPr>
                <a:latin typeface="Courier"/>
              </a:rPr>
              <a:t>pi</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rPr b="1"/>
              <a:t>Logical / boolean</a:t>
            </a:r>
          </a:p>
          <a:p>
            <a:pPr lvl="0" indent="0">
              <a:buNone/>
            </a:pPr>
            <a:r>
              <a:rPr>
                <a:latin typeface="Courier"/>
              </a:rPr>
              <a:t>e</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r>
              <a:rPr>
                <a:solidFill>
                  <a:srgbClr val="4070A0"/>
                </a:solidFill>
                <a:latin typeface="Courier"/>
              </a:rPr>
              <a:t>%%</a:t>
            </a:r>
            <a:r>
              <a:rPr>
                <a:latin typeface="Courier"/>
              </a:rPr>
              <a:t> </a:t>
            </a:r>
            <a:r>
              <a:rPr>
                <a:solidFill>
                  <a:srgbClr val="40A070"/>
                </a:solidFill>
                <a:latin typeface="Courier"/>
              </a:rPr>
              <a:t>2</a:t>
            </a:r>
            <a:r>
              <a:rPr>
                <a:latin typeface="Courier"/>
              </a:rPr>
              <a:t> </a:t>
            </a:r>
            <a:r>
              <a:rPr>
                <a:solidFill>
                  <a:srgbClr val="4070A0"/>
                </a:solidFill>
                <a:latin typeface="Courier"/>
              </a:rPr>
              <a:t>==</a:t>
            </a:r>
            <a:r>
              <a:rPr>
                <a:latin typeface="Courier"/>
              </a:rPr>
              <a:t> </a:t>
            </a:r>
            <a:r>
              <a:rPr>
                <a:solidFill>
                  <a:srgbClr val="40A070"/>
                </a:solidFill>
                <a:latin typeface="Courier"/>
              </a:rPr>
              <a:t>0</a:t>
            </a:r>
            <a:br/>
            <a:r>
              <a:rPr>
                <a:latin typeface="Courier"/>
              </a:rPr>
              <a:t>f</a:t>
            </a:r>
            <a:r>
              <a:rPr>
                <a:solidFill>
                  <a:srgbClr val="007020"/>
                </a:solidFill>
                <a:latin typeface="Courier"/>
              </a:rPr>
              <a:t>&lt;-</a:t>
            </a:r>
            <a:r>
              <a:rPr>
                <a:solidFill>
                  <a:srgbClr val="880000"/>
                </a:solidFill>
                <a:latin typeface="Courier"/>
              </a:rPr>
              <a:t>TRUE</a:t>
            </a:r>
            <a:br/>
            <a:r>
              <a:rPr>
                <a:latin typeface="Courier"/>
              </a:rPr>
              <a:t>g</a:t>
            </a:r>
            <a:r>
              <a:rPr>
                <a:solidFill>
                  <a:srgbClr val="007020"/>
                </a:solidFill>
                <a:latin typeface="Courier"/>
              </a:rPr>
              <a:t>&lt;-</a:t>
            </a:r>
            <a:r>
              <a:rPr>
                <a:solidFill>
                  <a:srgbClr val="40A070"/>
                </a:solidFill>
                <a:latin typeface="Courier"/>
              </a:rPr>
              <a:t>4</a:t>
            </a:r>
            <a:r>
              <a:rPr>
                <a:solidFill>
                  <a:srgbClr val="4070A0"/>
                </a:solidFill>
                <a:latin typeface="Courier"/>
              </a:rPr>
              <a:t>&lt;</a:t>
            </a:r>
            <a:r>
              <a:rPr>
                <a:solidFill>
                  <a:srgbClr val="40A070"/>
                </a:solidFill>
                <a:latin typeface="Courier"/>
              </a:rPr>
              <a:t>2</a:t>
            </a:r>
          </a:p>
          <a:p>
            <a:pPr lvl="0"/>
            <a:r>
              <a:rPr b="1"/>
              <a:t>Factor / nominal</a:t>
            </a:r>
          </a:p>
          <a:p>
            <a:pPr lvl="0" indent="0">
              <a:buNone/>
            </a:pPr>
            <a:r>
              <a:rPr>
                <a:latin typeface="Courier"/>
              </a:rPr>
              <a:t>h</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(a,</a:t>
            </a:r>
            <a:r>
              <a:rPr>
                <a:solidFill>
                  <a:srgbClr val="7D9029"/>
                </a:solidFill>
                <a:latin typeface="Courier"/>
              </a:rPr>
              <a:t>size=</a:t>
            </a:r>
            <a:r>
              <a:rPr>
                <a:solidFill>
                  <a:srgbClr val="40A070"/>
                </a:solidFill>
                <a:latin typeface="Courier"/>
              </a:rPr>
              <a:t>20</a:t>
            </a:r>
            <a:r>
              <a:rPr>
                <a:latin typeface="Courier"/>
              </a:rPr>
              <a:t>,</a:t>
            </a:r>
            <a:r>
              <a:rPr>
                <a:solidFill>
                  <a:srgbClr val="7D9029"/>
                </a:solidFill>
                <a:latin typeface="Courier"/>
              </a:rPr>
              <a:t>replace=</a:t>
            </a:r>
            <a:r>
              <a:rPr>
                <a:latin typeface="Courier"/>
              </a:rPr>
              <a:t>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Dates &amp; date-times</a:t>
            </a:r>
          </a:p>
          <a:p>
            <a:pPr marL="0" lvl="0" indent="0">
              <a:buNone/>
            </a:pPr>
            <a:r>
              <a:t>Dates are a special type of data and require special functions to work with. By far the most helpful package is </a:t>
            </a:r>
            <a:r>
              <a:rPr>
                <a:latin typeface="Courier"/>
              </a:rPr>
              <a:t>lubridate</a:t>
            </a:r>
            <a:r>
              <a:t>. It allows you to easily parse date format, using functions like </a:t>
            </a:r>
            <a:r>
              <a:rPr>
                <a:latin typeface="Courier"/>
              </a:rPr>
              <a:t>ymd()</a:t>
            </a:r>
            <a:r>
              <a:t>, </a:t>
            </a:r>
            <a:r>
              <a:rPr>
                <a:latin typeface="Courier"/>
              </a:rPr>
              <a:t>ymd_hms()</a:t>
            </a:r>
            <a:r>
              <a:t>, </a:t>
            </a:r>
            <a:r>
              <a:rPr>
                <a:latin typeface="Courier"/>
              </a:rPr>
              <a:t>ym()</a:t>
            </a:r>
            <a:r>
              <a:t>…</a:t>
            </a:r>
          </a:p>
          <a:p>
            <a:pPr marL="0" lvl="0" indent="0">
              <a:buNone/>
            </a:pPr>
            <a:r>
              <a:t>See the </a:t>
            </a:r>
            <a:r>
              <a:rPr>
                <a:hlinkClick r:id="rId2"/>
              </a:rPr>
              <a:t>lubridate cheat sheet</a:t>
            </a:r>
            <a:r>
              <a:t> for more information.</a:t>
            </a:r>
          </a:p>
          <a:p>
            <a:pPr lvl="0" indent="0">
              <a:buNone/>
            </a:pPr>
            <a:r>
              <a:rPr>
                <a:solidFill>
                  <a:srgbClr val="06287E"/>
                </a:solidFill>
                <a:latin typeface="Courier"/>
              </a:rPr>
              <a:t>ymd</a:t>
            </a:r>
            <a:r>
              <a:rPr>
                <a:latin typeface="Courier"/>
              </a:rPr>
              <a:t>(</a:t>
            </a:r>
            <a:r>
              <a:rPr>
                <a:solidFill>
                  <a:srgbClr val="4070A0"/>
                </a:solidFill>
                <a:latin typeface="Courier"/>
              </a:rPr>
              <a:t>"2022-06-04"</a:t>
            </a:r>
            <a:r>
              <a:rPr>
                <a:latin typeface="Courier"/>
              </a:rPr>
              <a:t>)</a:t>
            </a:r>
            <a:br/>
            <a:r>
              <a:rPr i="1">
                <a:solidFill>
                  <a:srgbClr val="BA2121"/>
                </a:solidFill>
                <a:latin typeface="Courier"/>
              </a:rPr>
              <a:t>## [1] "2022-06-04"</a:t>
            </a:r>
            <a:br/>
            <a:br/>
            <a:r>
              <a:rPr>
                <a:solidFill>
                  <a:srgbClr val="06287E"/>
                </a:solidFill>
                <a:latin typeface="Courier"/>
              </a:rPr>
              <a:t>ymd</a:t>
            </a:r>
            <a:r>
              <a:rPr>
                <a:latin typeface="Courier"/>
              </a:rPr>
              <a:t>(</a:t>
            </a:r>
            <a:r>
              <a:rPr>
                <a:solidFill>
                  <a:srgbClr val="4070A0"/>
                </a:solidFill>
                <a:latin typeface="Courier"/>
              </a:rPr>
              <a:t>"2022 June 4"</a:t>
            </a:r>
            <a:r>
              <a:rPr>
                <a:latin typeface="Courier"/>
              </a:rPr>
              <a:t>)</a:t>
            </a:r>
            <a:br/>
            <a:r>
              <a:rPr i="1">
                <a:solidFill>
                  <a:srgbClr val="BA2121"/>
                </a:solidFill>
                <a:latin typeface="Courier"/>
              </a:rPr>
              <a:t>## [1] "2022-06-04"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Dates &amp; date-times</a:t>
            </a:r>
          </a:p>
          <a:p>
            <a:pPr lvl="0" indent="0">
              <a:buNone/>
            </a:pPr>
            <a:r>
              <a:rPr>
                <a:solidFill>
                  <a:srgbClr val="06287E"/>
                </a:solidFill>
                <a:latin typeface="Courier"/>
              </a:rPr>
              <a:t>ymd_hms</a:t>
            </a:r>
            <a:r>
              <a:rPr>
                <a:latin typeface="Courier"/>
              </a:rPr>
              <a:t>(</a:t>
            </a:r>
            <a:r>
              <a:rPr>
                <a:solidFill>
                  <a:srgbClr val="4070A0"/>
                </a:solidFill>
                <a:latin typeface="Courier"/>
              </a:rPr>
              <a:t>"2022-06-04 10:00:00"</a:t>
            </a:r>
            <a:r>
              <a:rPr>
                <a:latin typeface="Courier"/>
              </a:rPr>
              <a:t>)</a:t>
            </a:r>
            <a:br/>
            <a:r>
              <a:rPr i="1">
                <a:solidFill>
                  <a:srgbClr val="BA2121"/>
                </a:solidFill>
                <a:latin typeface="Courier"/>
              </a:rPr>
              <a:t>## [1] "2022-06-04 10:00:00 UTC"</a:t>
            </a:r>
            <a:br/>
            <a:br/>
            <a:r>
              <a:rPr>
                <a:solidFill>
                  <a:srgbClr val="06287E"/>
                </a:solidFill>
                <a:latin typeface="Courier"/>
              </a:rPr>
              <a:t>ym</a:t>
            </a:r>
            <a:r>
              <a:rPr>
                <a:latin typeface="Courier"/>
              </a:rPr>
              <a:t>(</a:t>
            </a:r>
            <a:r>
              <a:rPr>
                <a:solidFill>
                  <a:srgbClr val="4070A0"/>
                </a:solidFill>
                <a:latin typeface="Courier"/>
              </a:rPr>
              <a:t>"2022-06"</a:t>
            </a:r>
            <a:r>
              <a:rPr>
                <a:latin typeface="Courier"/>
              </a:rPr>
              <a:t>)</a:t>
            </a:r>
            <a:br/>
            <a:r>
              <a:rPr i="1">
                <a:solidFill>
                  <a:srgbClr val="BA2121"/>
                </a:solidFill>
                <a:latin typeface="Courier"/>
              </a:rPr>
              <a:t>## [1] "2022-06-01"</a:t>
            </a:r>
            <a:br/>
            <a:br/>
            <a:r>
              <a:rPr>
                <a:solidFill>
                  <a:srgbClr val="06287E"/>
                </a:solidFill>
                <a:latin typeface="Courier"/>
              </a:rPr>
              <a:t>ymd</a:t>
            </a:r>
            <a:r>
              <a:rPr>
                <a:latin typeface="Courier"/>
              </a:rPr>
              <a:t>(</a:t>
            </a:r>
            <a:r>
              <a:rPr>
                <a:solidFill>
                  <a:srgbClr val="4070A0"/>
                </a:solidFill>
                <a:latin typeface="Courier"/>
              </a:rPr>
              <a:t>"2022-06-04"</a:t>
            </a:r>
            <a:r>
              <a:rPr>
                <a:latin typeface="Courier"/>
              </a:rPr>
              <a:t>) </a:t>
            </a:r>
            <a:r>
              <a:rPr>
                <a:solidFill>
                  <a:srgbClr val="4070A0"/>
                </a:solidFill>
                <a:latin typeface="Courier"/>
              </a:rPr>
              <a:t>-</a:t>
            </a:r>
            <a:r>
              <a:rPr>
                <a:latin typeface="Courier"/>
              </a:rPr>
              <a:t> </a:t>
            </a:r>
            <a:r>
              <a:rPr>
                <a:solidFill>
                  <a:srgbClr val="06287E"/>
                </a:solidFill>
                <a:latin typeface="Courier"/>
              </a:rPr>
              <a:t>ymd</a:t>
            </a:r>
            <a:r>
              <a:rPr>
                <a:latin typeface="Courier"/>
              </a:rPr>
              <a:t>(</a:t>
            </a:r>
            <a:r>
              <a:rPr>
                <a:solidFill>
                  <a:srgbClr val="4070A0"/>
                </a:solidFill>
                <a:latin typeface="Courier"/>
              </a:rPr>
              <a:t>"2021-03-02"</a:t>
            </a:r>
            <a:r>
              <a:rPr>
                <a:latin typeface="Courier"/>
              </a:rPr>
              <a:t>)</a:t>
            </a:r>
            <a:br/>
            <a:r>
              <a:rPr i="1">
                <a:solidFill>
                  <a:srgbClr val="BA2121"/>
                </a:solidFill>
                <a:latin typeface="Courier"/>
              </a:rPr>
              <a:t>## Time difference of 459 days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rPr b="1"/>
              <a:t>Object types</a:t>
            </a:r>
          </a:p>
          <a:p>
            <a:pPr lvl="0"/>
            <a:r>
              <a:t>Vectors</a:t>
            </a:r>
          </a:p>
          <a:p>
            <a:pPr lvl="1"/>
            <a:r>
              <a:t>A single number or word is just a vector of length 1.</a:t>
            </a:r>
          </a:p>
          <a:p>
            <a:pPr lvl="1"/>
            <a:r>
              <a:t>You can create vectors with the function </a:t>
            </a:r>
            <a:r>
              <a:rPr>
                <a:latin typeface="Courier"/>
              </a:rPr>
              <a:t>c()</a:t>
            </a:r>
            <a:r>
              <a:t>.</a:t>
            </a:r>
          </a:p>
          <a:p>
            <a:pPr lvl="1"/>
            <a:r>
              <a:t>E.g. </a:t>
            </a:r>
            <a:r>
              <a:rPr>
                <a:latin typeface="Courier"/>
              </a:rPr>
              <a:t>v1&lt;-c(1,2,-12.34,5/6)</a:t>
            </a:r>
          </a:p>
          <a:p>
            <a:pPr lvl="1"/>
            <a:r>
              <a:t>Shorthands for certain types of vectors, e.g. </a:t>
            </a:r>
            <a:r>
              <a:rPr>
                <a:latin typeface="Courier"/>
              </a:rPr>
              <a:t>v2&lt;-1:10</a:t>
            </a:r>
          </a:p>
          <a:p>
            <a:pPr lvl="1"/>
            <a:r>
              <a:t>You can access individual elements of a vector, e.g. 3rd element </a:t>
            </a:r>
            <a:r>
              <a:rPr>
                <a:latin typeface="Courier"/>
              </a:rPr>
              <a:t>v1[3]</a:t>
            </a:r>
          </a:p>
          <a:p>
            <a:pPr lvl="0"/>
            <a:r>
              <a:t>Matrices</a:t>
            </a:r>
          </a:p>
          <a:p>
            <a:pPr lvl="1"/>
            <a:r>
              <a:t>Matrices hold data tables (rows and columns).</a:t>
            </a:r>
          </a:p>
          <a:p>
            <a:pPr lvl="1"/>
            <a:r>
              <a:t>All elements of a matrix need to be of the same type (e.g. all numeric or all character).</a:t>
            </a:r>
          </a:p>
          <a:p>
            <a:pPr lvl="1"/>
            <a:r>
              <a:t>You can create matrices with the function </a:t>
            </a:r>
            <a:r>
              <a:rPr>
                <a:latin typeface="Courier"/>
              </a:rPr>
              <a:t>matrix()</a:t>
            </a:r>
            <a:r>
              <a:t>.</a:t>
            </a:r>
          </a:p>
          <a:p>
            <a:pPr lvl="1"/>
            <a:r>
              <a:t>E.g. </a:t>
            </a:r>
            <a:r>
              <a:rPr>
                <a:latin typeface="Courier"/>
              </a:rPr>
              <a:t>m1&lt;-matrix(nrow=2,byrow=TRUE,1:16)</a:t>
            </a:r>
          </a:p>
          <a:p>
            <a:pPr lvl="1"/>
            <a:r>
              <a:t>You can access individual elements of a matrix, e.g. 2nd row, 3rd column </a:t>
            </a:r>
            <a:r>
              <a:rPr>
                <a:latin typeface="Courier"/>
              </a:rPr>
              <a:t>m1[2,3]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rPr b="1"/>
              <a:t>Object types (cont’d)</a:t>
            </a:r>
          </a:p>
          <a:p>
            <a:pPr lvl="0"/>
            <a:r>
              <a:t>Arrays</a:t>
            </a:r>
          </a:p>
          <a:p>
            <a:pPr lvl="1"/>
            <a:r>
              <a:t>Generalise matrices to have any number of dimensions (i.e. more than just 2, e.g. 3x3x2).</a:t>
            </a:r>
          </a:p>
          <a:p>
            <a:pPr lvl="1"/>
            <a:r>
              <a:t>Not used that commonly.</a:t>
            </a:r>
          </a:p>
          <a:p>
            <a:pPr lvl="1"/>
            <a:r>
              <a:t>E.g. </a:t>
            </a:r>
            <a:r>
              <a:rPr>
                <a:latin typeface="Courier"/>
              </a:rPr>
              <a:t>a1&lt;-table(mtcars$cyl,mtcars$gear,mtcars$am)</a:t>
            </a:r>
          </a:p>
          <a:p>
            <a:pPr lvl="1"/>
            <a:r>
              <a:t>You can access individual elements of an array, e.g. </a:t>
            </a:r>
            <a:r>
              <a:rPr>
                <a:latin typeface="Courier"/>
              </a:rPr>
              <a:t>a1[3,1,2]</a:t>
            </a:r>
          </a:p>
          <a:p>
            <a:pPr lvl="0"/>
            <a:r>
              <a:t>Lists</a:t>
            </a:r>
          </a:p>
          <a:p>
            <a:pPr lvl="1"/>
            <a:r>
              <a:t>Lists are very flexible objects that can hold several elements.</a:t>
            </a:r>
          </a:p>
          <a:p>
            <a:pPr lvl="1"/>
            <a:r>
              <a:t>Each element can be of a different type.</a:t>
            </a:r>
          </a:p>
          <a:p>
            <a:pPr lvl="1"/>
            <a:r>
              <a:t>Elements can (but don’t need to) be named.</a:t>
            </a:r>
          </a:p>
          <a:p>
            <a:pPr lvl="1"/>
            <a:r>
              <a:t>E.g. </a:t>
            </a:r>
            <a:r>
              <a:rPr>
                <a:latin typeface="Courier"/>
              </a:rPr>
              <a:t>l1&lt;-list(wordVector=c("hello","how","are","you","?"),numberMatrix=matrix(nrow=3,1:9))</a:t>
            </a:r>
          </a:p>
          <a:p>
            <a:pPr lvl="1"/>
            <a:r>
              <a:t>You can access individual elements, e.g. first element </a:t>
            </a:r>
            <a:r>
              <a:rPr>
                <a:latin typeface="Courier"/>
              </a:rPr>
              <a:t>l1[[1]]</a:t>
            </a:r>
            <a:r>
              <a:t> or by name </a:t>
            </a:r>
            <a:r>
              <a:rPr>
                <a:latin typeface="Courier"/>
              </a:rPr>
              <a:t>l1$wordVector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you will not achieve in this workshop</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R by the end of the 3 weeks.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statistics. We cover only some of the basics .</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Workshop materials are meant as a resource / reference.</a:t>
            </a:r>
          </a:p>
          <a:p>
            <a:pPr marL="0" lvl="0" indent="0">
              <a:buNone/>
            </a:pPr>
            <a:r>
              <a:t>It is up to </a:t>
            </a:r>
            <a:r>
              <a:rPr b="1"/>
              <a:t>you</a:t>
            </a:r>
            <a:r>
              <a:t> to then </a:t>
            </a:r>
            <a:r>
              <a:rPr b="1"/>
              <a:t>develop yourself further</a:t>
            </a:r>
            <a:r>
              <a:t> after the workshop.</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rPr b="1"/>
              <a:t>Object types (cont’d)</a:t>
            </a:r>
          </a:p>
          <a:p>
            <a:pPr lvl="0"/>
            <a:r>
              <a:t>Data frames</a:t>
            </a:r>
          </a:p>
          <a:p>
            <a:pPr lvl="1"/>
            <a:r>
              <a:t>This is the most common object you will use to work with data, e.g. </a:t>
            </a:r>
            <a:r>
              <a:rPr>
                <a:latin typeface="Courier"/>
              </a:rPr>
              <a:t>read.table()</a:t>
            </a:r>
            <a:r>
              <a:t> returns a data frame.</a:t>
            </a:r>
          </a:p>
          <a:p>
            <a:pPr lvl="1"/>
            <a:r>
              <a:t>Data frames are like matrices in that they provide a data table (rows and columns) but unlike matrices allow different data types for different columns.</a:t>
            </a:r>
          </a:p>
          <a:p>
            <a:pPr lvl="1"/>
            <a:r>
              <a:t>Technically data frames are special types of lists. This means that you can access individual columns / variables by using the </a:t>
            </a:r>
            <a:r>
              <a:rPr>
                <a:latin typeface="Courier"/>
              </a:rPr>
              <a:t>$</a:t>
            </a:r>
            <a:r>
              <a:t> notation.</a:t>
            </a:r>
          </a:p>
          <a:p>
            <a:pPr lvl="1"/>
            <a:r>
              <a:t>E.g. </a:t>
            </a:r>
            <a:r>
              <a:rPr>
                <a:latin typeface="Courier"/>
              </a:rPr>
              <a:t>df1&lt;-data.frame(pid=1:5,name=c("Chimwemwe","Esther","John","Dalitso","Julie"))</a:t>
            </a:r>
            <a:r>
              <a:t> or object </a:t>
            </a:r>
            <a:r>
              <a:rPr>
                <a:latin typeface="Courier"/>
              </a:rPr>
              <a:t>dat</a:t>
            </a:r>
            <a:r>
              <a:t> from earlier.</a:t>
            </a:r>
          </a:p>
          <a:p>
            <a:pPr lvl="1"/>
            <a:r>
              <a:t>You can access individual variables, e.g. </a:t>
            </a:r>
            <a:r>
              <a:rPr>
                <a:latin typeface="Courier"/>
              </a:rPr>
              <a:t>df1$name</a:t>
            </a:r>
            <a:r>
              <a:t> or </a:t>
            </a:r>
            <a:r>
              <a:rPr>
                <a:latin typeface="Courier"/>
              </a:rPr>
              <a:t>df1[,"name"]</a:t>
            </a:r>
            <a:r>
              <a:t> or </a:t>
            </a:r>
            <a:r>
              <a:rPr>
                <a:latin typeface="Courier"/>
              </a:rPr>
              <a:t>df[,2]</a:t>
            </a:r>
            <a:r>
              <a:t>.</a:t>
            </a:r>
          </a:p>
          <a:p>
            <a:pPr lvl="1"/>
            <a:r>
              <a:t>You can access individual rows, e.g. </a:t>
            </a:r>
            <a:r>
              <a:rPr>
                <a:latin typeface="Courier"/>
              </a:rPr>
              <a:t>df1[1,]</a:t>
            </a:r>
            <a:r>
              <a:t>.</a:t>
            </a:r>
          </a:p>
          <a:p>
            <a:pPr lvl="1"/>
            <a:r>
              <a:t>You can access individual elements, e.g. </a:t>
            </a:r>
            <a:r>
              <a:rPr>
                <a:latin typeface="Courier"/>
              </a:rPr>
              <a:t>df1[3,2]</a:t>
            </a:r>
            <a:r>
              <a:t> or </a:t>
            </a:r>
            <a:r>
              <a:rPr>
                <a:latin typeface="Courier"/>
              </a:rPr>
              <a:t>df$name[3]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 (cont’d)</a:t>
            </a:r>
          </a:p>
          <a:p>
            <a:pPr lvl="0"/>
            <a:r>
              <a:t>Tibbles</a:t>
            </a:r>
          </a:p>
          <a:p>
            <a:pPr lvl="1"/>
            <a:r>
              <a:t>Tibbles are data frames, but have special methods for printing, accessing and working with them.</a:t>
            </a:r>
          </a:p>
          <a:p>
            <a:pPr lvl="1"/>
            <a:r>
              <a:t>Tibbles are used by the </a:t>
            </a:r>
            <a:r>
              <a:rPr>
                <a:latin typeface="Courier"/>
              </a:rPr>
              <a:t>tidyverse</a:t>
            </a:r>
            <a:r>
              <a:t> packages.</a:t>
            </a:r>
          </a:p>
          <a:p>
            <a:pPr lvl="1"/>
            <a:r>
              <a:t>E.g. </a:t>
            </a:r>
            <a:r>
              <a:rPr>
                <a:latin typeface="Courier"/>
              </a:rPr>
              <a:t>read_csv()</a:t>
            </a:r>
            <a:r>
              <a:t> returns a tibble.</a:t>
            </a:r>
          </a:p>
          <a:p>
            <a:pPr lvl="1"/>
            <a:r>
              <a:t>Use tibbles just like data frames.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rules of </a:t>
            </a:r>
            <a:r>
              <a:rPr i="1"/>
              <a:t>tidy</a:t>
            </a:r>
            <a:r>
              <a:t> data:</a:t>
            </a:r>
          </a:p>
          <a:p>
            <a:pPr lvl="0"/>
            <a:r>
              <a:t>1 row = 1 observation</a:t>
            </a:r>
          </a:p>
          <a:p>
            <a:pPr lvl="0"/>
            <a:r>
              <a:t>1 column = 1 variable</a:t>
            </a:r>
          </a:p>
          <a:p>
            <a:pPr lvl="0"/>
            <a:r>
              <a:t>1 cell = 1 value.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Handling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Often you only want to work with a subset of your data. This may be that you are interested only in one group of observations or that you may want to get rid of irrelevant variables. The </a:t>
            </a:r>
            <a:r>
              <a:rPr>
                <a:latin typeface="Courier"/>
              </a:rPr>
              <a:t>dplyr</a:t>
            </a:r>
            <a:r>
              <a:t> package provides 2 easy to use function for this: </a:t>
            </a:r>
            <a:r>
              <a:rPr b="1"/>
              <a:t>filter</a:t>
            </a:r>
            <a:r>
              <a:t> and </a:t>
            </a:r>
            <a:r>
              <a:rPr b="1"/>
              <a:t>select</a:t>
            </a:r>
            <a:r>
              <a:t>.</a:t>
            </a:r>
          </a:p>
          <a:p>
            <a:pPr lvl="0"/>
            <a:r>
              <a:rPr>
                <a:latin typeface="Courier"/>
              </a:rPr>
              <a:t>filter()</a:t>
            </a:r>
            <a:r>
              <a:t> allows filtering out only certain observations</a:t>
            </a:r>
          </a:p>
          <a:p>
            <a:pPr lvl="0"/>
            <a:r>
              <a:rPr>
                <a:latin typeface="Courier"/>
              </a:rPr>
              <a:t>select()</a:t>
            </a:r>
            <a:r>
              <a:t> allows selecting specific variables</a:t>
            </a:r>
          </a:p>
          <a:p>
            <a:pPr marL="0" lvl="0" indent="0">
              <a:buNone/>
            </a:pPr>
            <a:r>
              <a:t>For example:</a:t>
            </a:r>
          </a:p>
          <a:p>
            <a:pPr lvl="0" indent="0">
              <a:buNone/>
            </a:pPr>
            <a:r>
              <a:rPr>
                <a:solidFill>
                  <a:srgbClr val="06287E"/>
                </a:solidFill>
                <a:latin typeface="Courier"/>
              </a:rPr>
              <a:t>filter</a:t>
            </a:r>
            <a:r>
              <a:rPr>
                <a:latin typeface="Courier"/>
              </a:rPr>
              <a:t>(</a:t>
            </a:r>
            <a:r>
              <a:rPr>
                <a:solidFill>
                  <a:srgbClr val="7D9029"/>
                </a:solidFill>
                <a:latin typeface="Courier"/>
              </a:rPr>
              <a:t>.data=</a:t>
            </a:r>
            <a:r>
              <a:rPr>
                <a:latin typeface="Courier"/>
              </a:rPr>
              <a:t>iris,Species</a:t>
            </a:r>
            <a:r>
              <a:rPr>
                <a:solidFill>
                  <a:srgbClr val="4070A0"/>
                </a:solidFill>
                <a:latin typeface="Courier"/>
              </a:rPr>
              <a:t>=="setosa"</a:t>
            </a:r>
            <a:r>
              <a:rPr>
                <a:latin typeface="Courier"/>
              </a:rPr>
              <a:t>) </a:t>
            </a:r>
            <a:r>
              <a:rPr i="1">
                <a:solidFill>
                  <a:srgbClr val="60A0B0"/>
                </a:solidFill>
                <a:latin typeface="Courier"/>
              </a:rPr>
              <a:t># only 'setosa' observations</a:t>
            </a:r>
            <a:br/>
            <a:r>
              <a:rPr>
                <a:solidFill>
                  <a:srgbClr val="06287E"/>
                </a:solidFill>
                <a:latin typeface="Courier"/>
              </a:rPr>
              <a:t>select</a:t>
            </a:r>
            <a:r>
              <a:rPr>
                <a:latin typeface="Courier"/>
              </a:rPr>
              <a:t>(</a:t>
            </a:r>
            <a:r>
              <a:rPr>
                <a:solidFill>
                  <a:srgbClr val="7D9029"/>
                </a:solidFill>
                <a:latin typeface="Courier"/>
              </a:rPr>
              <a:t>.data=</a:t>
            </a:r>
            <a:r>
              <a:rPr>
                <a:latin typeface="Courier"/>
              </a:rPr>
              <a:t>iris,Petal.Width,Petal.Length) </a:t>
            </a:r>
            <a:r>
              <a:rPr i="1">
                <a:solidFill>
                  <a:srgbClr val="60A0B0"/>
                </a:solidFill>
                <a:latin typeface="Courier"/>
              </a:rPr>
              <a:t># only the Petal.Width and Petal.Length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Often you want to combine these operations. For this, pipes are useful.</a:t>
            </a:r>
          </a:p>
          <a:p>
            <a:pPr marL="0" lvl="0" indent="0">
              <a:buNone/>
            </a:pPr>
            <a:r>
              <a:t>The </a:t>
            </a:r>
            <a:r>
              <a:rPr>
                <a:latin typeface="Courier"/>
              </a:rPr>
              <a:t>tidyverse</a:t>
            </a:r>
            <a:r>
              <a:t> package </a:t>
            </a:r>
            <a:r>
              <a:rPr>
                <a:latin typeface="Courier"/>
              </a:rPr>
              <a:t>magrittr</a:t>
            </a:r>
            <a:r>
              <a:t> introduced a </a:t>
            </a:r>
            <a:r>
              <a:rPr b="1"/>
              <a:t>pipe operator</a:t>
            </a:r>
            <a:r>
              <a:t>, </a:t>
            </a:r>
            <a:r>
              <a:rPr>
                <a:latin typeface="Courier"/>
              </a:rPr>
              <a:t>%&gt;%</a:t>
            </a:r>
            <a:r>
              <a:t>, to R. You may be familiar with pipes if you have done any shell scripting before (e.g. </a:t>
            </a:r>
            <a:r>
              <a:rPr>
                <a:latin typeface="Courier"/>
              </a:rPr>
              <a:t>bash</a:t>
            </a:r>
            <a:r>
              <a:t> or </a:t>
            </a:r>
            <a:r>
              <a:rPr>
                <a:latin typeface="Courier"/>
              </a:rPr>
              <a:t>zsh</a:t>
            </a:r>
            <a:r>
              <a:t> where the pipe operator is </a:t>
            </a:r>
            <a:r>
              <a:rPr>
                <a:latin typeface="Courier"/>
              </a:rPr>
              <a:t>|</a:t>
            </a:r>
            <a:r>
              <a:t>). Pipes allow to transfer the output of one function as input to another function. This allows for more concise code.</a:t>
            </a:r>
          </a:p>
          <a:p>
            <a:pPr marL="0" lvl="0" indent="0">
              <a:buNone/>
            </a:pPr>
            <a:r>
              <a:t>Since R v4.1.0 there is also a native pipe symbol in R: </a:t>
            </a:r>
            <a:r>
              <a:rPr>
                <a:latin typeface="Courier"/>
              </a:rPr>
              <a:t>|&gt;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For example:</a:t>
            </a:r>
          </a:p>
          <a:p>
            <a:pPr lvl="0" indent="0">
              <a:buNone/>
            </a:pPr>
            <a:r>
              <a:rPr dirty="0">
                <a:latin typeface="Courier"/>
              </a:rPr>
              <a:t>iris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filter</a:t>
            </a:r>
            <a:r>
              <a:rPr dirty="0">
                <a:latin typeface="Courier"/>
              </a:rPr>
              <a:t>(Species</a:t>
            </a:r>
            <a:r>
              <a:rPr dirty="0">
                <a:solidFill>
                  <a:srgbClr val="4070A0"/>
                </a:solidFill>
                <a:latin typeface="Courier"/>
              </a:rPr>
              <a:t>=="</a:t>
            </a:r>
            <a:r>
              <a:rPr dirty="0" err="1">
                <a:solidFill>
                  <a:srgbClr val="4070A0"/>
                </a:solidFill>
                <a:latin typeface="Courier"/>
              </a:rPr>
              <a:t>setosa</a:t>
            </a:r>
            <a:r>
              <a:rPr dirty="0">
                <a:solidFill>
                  <a:srgbClr val="4070A0"/>
                </a:solidFill>
                <a:latin typeface="Courier"/>
              </a:rPr>
              <a:t>"</a:t>
            </a:r>
            <a:r>
              <a:rPr dirty="0">
                <a:latin typeface="Courier"/>
              </a:rPr>
              <a:t>)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select</a:t>
            </a:r>
            <a:r>
              <a:rPr dirty="0">
                <a:latin typeface="Courier"/>
              </a:rPr>
              <a:t>(</a:t>
            </a:r>
            <a:r>
              <a:rPr dirty="0" err="1">
                <a:latin typeface="Courier"/>
              </a:rPr>
              <a:t>Petal.Width,Petal.Length</a:t>
            </a:r>
            <a:r>
              <a:rPr dirty="0">
                <a:latin typeface="Courier"/>
              </a:rPr>
              <a:t>)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head</a:t>
            </a:r>
            <a:r>
              <a:rPr dirty="0">
                <a:latin typeface="Courier"/>
              </a:rPr>
              <a:t>(</a:t>
            </a:r>
            <a:r>
              <a:rPr dirty="0">
                <a:solidFill>
                  <a:srgbClr val="7D9029"/>
                </a:solidFill>
                <a:latin typeface="Courier"/>
              </a:rPr>
              <a:t>n=</a:t>
            </a:r>
            <a:r>
              <a:rPr dirty="0">
                <a:solidFill>
                  <a:srgbClr val="40A070"/>
                </a:solidFill>
                <a:latin typeface="Courier"/>
              </a:rPr>
              <a:t>5</a:t>
            </a:r>
            <a:r>
              <a:rPr dirty="0">
                <a:latin typeface="Courier"/>
              </a:rPr>
              <a:t>)</a:t>
            </a:r>
            <a:br>
              <a:rPr lang="en-GB" dirty="0">
                <a:latin typeface="Courier"/>
              </a:rPr>
            </a:b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Petal.Width</a:t>
            </a:r>
            <a:r>
              <a:rPr i="1" dirty="0">
                <a:solidFill>
                  <a:srgbClr val="BA2121"/>
                </a:solidFill>
                <a:latin typeface="Courier"/>
              </a:rPr>
              <a:t> </a:t>
            </a:r>
            <a:r>
              <a:rPr i="1" dirty="0" err="1">
                <a:solidFill>
                  <a:srgbClr val="BA2121"/>
                </a:solidFill>
                <a:latin typeface="Courier"/>
              </a:rPr>
              <a:t>Petal.Length</a:t>
            </a:r>
            <a:br>
              <a:rPr dirty="0"/>
            </a:br>
            <a:r>
              <a:rPr i="1" dirty="0">
                <a:solidFill>
                  <a:srgbClr val="BA2121"/>
                </a:solidFill>
                <a:latin typeface="Courier"/>
              </a:rPr>
              <a:t>## 1         0.2          1.4</a:t>
            </a:r>
            <a:br>
              <a:rPr dirty="0"/>
            </a:br>
            <a:r>
              <a:rPr i="1" dirty="0">
                <a:solidFill>
                  <a:srgbClr val="BA2121"/>
                </a:solidFill>
                <a:latin typeface="Courier"/>
              </a:rPr>
              <a:t>## 2         0.2          1.4</a:t>
            </a:r>
            <a:br>
              <a:rPr dirty="0"/>
            </a:br>
            <a:r>
              <a:rPr i="1" dirty="0">
                <a:solidFill>
                  <a:srgbClr val="BA2121"/>
                </a:solidFill>
                <a:latin typeface="Courier"/>
              </a:rPr>
              <a:t>## 3         0.2          1.3</a:t>
            </a:r>
            <a:br>
              <a:rPr dirty="0"/>
            </a:br>
            <a:r>
              <a:rPr i="1" dirty="0">
                <a:solidFill>
                  <a:srgbClr val="BA2121"/>
                </a:solidFill>
                <a:latin typeface="Courier"/>
              </a:rPr>
              <a:t>## 4         0.2          1.5</a:t>
            </a:r>
            <a:br>
              <a:rPr dirty="0"/>
            </a:br>
            <a:r>
              <a:rPr i="1" dirty="0">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latin typeface="Courier"/>
              </a:rPr>
              <a:t>iris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filter</a:t>
            </a:r>
            <a:r>
              <a:rPr dirty="0">
                <a:latin typeface="Courier"/>
              </a:rPr>
              <a:t>(Species</a:t>
            </a:r>
            <a:r>
              <a:rPr dirty="0">
                <a:solidFill>
                  <a:srgbClr val="4070A0"/>
                </a:solidFill>
                <a:latin typeface="Courier"/>
              </a:rPr>
              <a:t>=="</a:t>
            </a:r>
            <a:r>
              <a:rPr dirty="0" err="1">
                <a:solidFill>
                  <a:srgbClr val="4070A0"/>
                </a:solidFill>
                <a:latin typeface="Courier"/>
              </a:rPr>
              <a:t>setosa</a:t>
            </a:r>
            <a:r>
              <a:rPr dirty="0">
                <a:solidFill>
                  <a:srgbClr val="4070A0"/>
                </a:solidFill>
                <a:latin typeface="Courier"/>
              </a:rPr>
              <a:t>"</a:t>
            </a:r>
            <a:r>
              <a:rPr dirty="0">
                <a:latin typeface="Courier"/>
              </a:rPr>
              <a:t>)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select</a:t>
            </a:r>
            <a:r>
              <a:rPr dirty="0">
                <a:latin typeface="Courier"/>
              </a:rPr>
              <a:t>(</a:t>
            </a:r>
            <a:r>
              <a:rPr dirty="0" err="1">
                <a:latin typeface="Courier"/>
              </a:rPr>
              <a:t>Petal.Width,Petal.Length</a:t>
            </a:r>
            <a:r>
              <a:rPr dirty="0">
                <a:latin typeface="Courier"/>
              </a:rPr>
              <a:t>) </a:t>
            </a:r>
            <a:r>
              <a:rPr dirty="0">
                <a:solidFill>
                  <a:srgbClr val="4070A0"/>
                </a:solidFill>
                <a:latin typeface="Courier"/>
              </a:rPr>
              <a:t>|&gt;</a:t>
            </a:r>
            <a:r>
              <a:rPr dirty="0">
                <a:latin typeface="Courier"/>
              </a:rPr>
              <a:t>  </a:t>
            </a:r>
            <a:br>
              <a:rPr dirty="0"/>
            </a:br>
            <a:r>
              <a:rPr dirty="0">
                <a:latin typeface="Courier"/>
              </a:rPr>
              <a:t>  </a:t>
            </a:r>
            <a:r>
              <a:rPr dirty="0">
                <a:solidFill>
                  <a:srgbClr val="06287E"/>
                </a:solidFill>
                <a:latin typeface="Courier"/>
              </a:rPr>
              <a:t>head</a:t>
            </a:r>
            <a:r>
              <a:rPr dirty="0">
                <a:latin typeface="Courier"/>
              </a:rPr>
              <a:t>(</a:t>
            </a:r>
            <a:r>
              <a:rPr dirty="0">
                <a:solidFill>
                  <a:srgbClr val="7D9029"/>
                </a:solidFill>
                <a:latin typeface="Courier"/>
              </a:rPr>
              <a:t>n=</a:t>
            </a:r>
            <a:r>
              <a:rPr dirty="0">
                <a:solidFill>
                  <a:srgbClr val="40A070"/>
                </a:solidFill>
                <a:latin typeface="Courier"/>
              </a:rPr>
              <a:t>5</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Petal.Width</a:t>
            </a:r>
            <a:r>
              <a:rPr i="1" dirty="0">
                <a:solidFill>
                  <a:srgbClr val="BA2121"/>
                </a:solidFill>
                <a:latin typeface="Courier"/>
              </a:rPr>
              <a:t> </a:t>
            </a:r>
            <a:r>
              <a:rPr i="1" dirty="0" err="1">
                <a:solidFill>
                  <a:srgbClr val="BA2121"/>
                </a:solidFill>
                <a:latin typeface="Courier"/>
              </a:rPr>
              <a:t>Petal.Length</a:t>
            </a:r>
            <a:br>
              <a:rPr dirty="0"/>
            </a:br>
            <a:r>
              <a:rPr i="1" dirty="0">
                <a:solidFill>
                  <a:srgbClr val="BA2121"/>
                </a:solidFill>
                <a:latin typeface="Courier"/>
              </a:rPr>
              <a:t>## 1         0.2          1.4</a:t>
            </a:r>
            <a:br>
              <a:rPr dirty="0"/>
            </a:br>
            <a:r>
              <a:rPr i="1" dirty="0">
                <a:solidFill>
                  <a:srgbClr val="BA2121"/>
                </a:solidFill>
                <a:latin typeface="Courier"/>
              </a:rPr>
              <a:t>## 2         0.2          1.4</a:t>
            </a:r>
            <a:br>
              <a:rPr dirty="0"/>
            </a:br>
            <a:r>
              <a:rPr i="1" dirty="0">
                <a:solidFill>
                  <a:srgbClr val="BA2121"/>
                </a:solidFill>
                <a:latin typeface="Courier"/>
              </a:rPr>
              <a:t>## 3         0.2          1.3</a:t>
            </a:r>
            <a:br>
              <a:rPr dirty="0"/>
            </a:br>
            <a:r>
              <a:rPr i="1" dirty="0">
                <a:solidFill>
                  <a:srgbClr val="BA2121"/>
                </a:solidFill>
                <a:latin typeface="Courier"/>
              </a:rPr>
              <a:t>## 4         0.2          1.5</a:t>
            </a:r>
            <a:br>
              <a:rPr dirty="0"/>
            </a:br>
            <a:r>
              <a:rPr i="1" dirty="0">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create new variables from existing ones, you can use the function </a:t>
            </a:r>
            <a:r>
              <a:rPr>
                <a:latin typeface="Courier"/>
              </a:rPr>
              <a:t>mutate()</a:t>
            </a:r>
            <a:r>
              <a:t> (add new variables and preserve existing ones) and </a:t>
            </a:r>
            <a:r>
              <a:rPr>
                <a:latin typeface="Courier"/>
              </a:rPr>
              <a:t>transmute()</a:t>
            </a:r>
            <a:r>
              <a:t> (add new variables but drop existing ones) from the </a:t>
            </a:r>
            <a:r>
              <a:rPr>
                <a:latin typeface="Courier"/>
              </a:rPr>
              <a:t>dplyr</a:t>
            </a:r>
            <a:r>
              <a:t> package (part of the tidyverse).</a:t>
            </a:r>
          </a:p>
          <a:p>
            <a:pPr lvl="0" indent="0">
              <a:buNone/>
            </a:pPr>
            <a:r>
              <a:rPr>
                <a:latin typeface="Courier"/>
              </a:rPr>
              <a:t>irisNew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indent="0">
              <a:buNone/>
            </a:pPr>
            <a:r>
              <a:rPr dirty="0">
                <a:solidFill>
                  <a:srgbClr val="06287E"/>
                </a:solidFill>
                <a:latin typeface="Courier"/>
              </a:rPr>
              <a:t>head</a:t>
            </a:r>
            <a:r>
              <a:rPr dirty="0">
                <a:latin typeface="Courier"/>
              </a:rPr>
              <a:t>(</a:t>
            </a:r>
            <a:r>
              <a:rPr dirty="0" err="1">
                <a:latin typeface="Courier"/>
              </a:rPr>
              <a:t>irisNew</a:t>
            </a:r>
            <a:r>
              <a:rPr dirty="0">
                <a:latin typeface="Courier"/>
              </a:rPr>
              <a:t>)</a:t>
            </a:r>
            <a:br>
              <a:rPr lang="en-GB" dirty="0">
                <a:latin typeface="Courier"/>
              </a:rPr>
            </a:b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Sepal.Length</a:t>
            </a:r>
            <a:r>
              <a:rPr i="1" dirty="0">
                <a:solidFill>
                  <a:srgbClr val="BA2121"/>
                </a:solidFill>
                <a:latin typeface="Courier"/>
              </a:rPr>
              <a:t> </a:t>
            </a:r>
            <a:r>
              <a:rPr i="1" dirty="0" err="1">
                <a:solidFill>
                  <a:srgbClr val="BA2121"/>
                </a:solidFill>
                <a:latin typeface="Courier"/>
              </a:rPr>
              <a:t>Sepal.Width</a:t>
            </a:r>
            <a:r>
              <a:rPr i="1" dirty="0">
                <a:solidFill>
                  <a:srgbClr val="BA2121"/>
                </a:solidFill>
                <a:latin typeface="Courier"/>
              </a:rPr>
              <a:t> </a:t>
            </a:r>
            <a:r>
              <a:rPr i="1" dirty="0" err="1">
                <a:solidFill>
                  <a:srgbClr val="BA2121"/>
                </a:solidFill>
                <a:latin typeface="Courier"/>
              </a:rPr>
              <a:t>Petal.Length</a:t>
            </a:r>
            <a:r>
              <a:rPr i="1" dirty="0">
                <a:solidFill>
                  <a:srgbClr val="BA2121"/>
                </a:solidFill>
                <a:latin typeface="Courier"/>
              </a:rPr>
              <a:t> </a:t>
            </a:r>
            <a:r>
              <a:rPr i="1" dirty="0" err="1">
                <a:solidFill>
                  <a:srgbClr val="BA2121"/>
                </a:solidFill>
                <a:latin typeface="Courier"/>
              </a:rPr>
              <a:t>Petal.Width</a:t>
            </a:r>
            <a:r>
              <a:rPr i="1" dirty="0">
                <a:solidFill>
                  <a:srgbClr val="BA2121"/>
                </a:solidFill>
                <a:latin typeface="Courier"/>
              </a:rPr>
              <a:t> Species   </a:t>
            </a:r>
            <a:r>
              <a:rPr i="1" dirty="0" err="1">
                <a:solidFill>
                  <a:srgbClr val="BA2121"/>
                </a:solidFill>
                <a:latin typeface="Courier"/>
              </a:rPr>
              <a:t>LRatio</a:t>
            </a:r>
            <a:r>
              <a:rPr i="1" dirty="0">
                <a:solidFill>
                  <a:srgbClr val="BA2121"/>
                </a:solidFill>
                <a:latin typeface="Courier"/>
              </a:rPr>
              <a:t> </a:t>
            </a:r>
            <a:r>
              <a:rPr i="1" dirty="0" err="1">
                <a:solidFill>
                  <a:srgbClr val="BA2121"/>
                </a:solidFill>
                <a:latin typeface="Courier"/>
              </a:rPr>
              <a:t>WRatio</a:t>
            </a:r>
            <a:br>
              <a:rPr dirty="0"/>
            </a:br>
            <a:r>
              <a:rPr i="1" dirty="0">
                <a:solidFill>
                  <a:srgbClr val="BA2121"/>
                </a:solidFill>
                <a:latin typeface="Courier"/>
              </a:rPr>
              <a:t>## 1          5.1         3.5          1.4         0.2  </a:t>
            </a:r>
            <a:r>
              <a:rPr i="1" dirty="0" err="1">
                <a:solidFill>
                  <a:srgbClr val="BA2121"/>
                </a:solidFill>
                <a:latin typeface="Courier"/>
              </a:rPr>
              <a:t>setosa</a:t>
            </a:r>
            <a:r>
              <a:rPr i="1" dirty="0">
                <a:solidFill>
                  <a:srgbClr val="BA2121"/>
                </a:solidFill>
                <a:latin typeface="Courier"/>
              </a:rPr>
              <a:t> 3.642857  17.50</a:t>
            </a:r>
            <a:br>
              <a:rPr dirty="0"/>
            </a:br>
            <a:r>
              <a:rPr i="1" dirty="0">
                <a:solidFill>
                  <a:srgbClr val="BA2121"/>
                </a:solidFill>
                <a:latin typeface="Courier"/>
              </a:rPr>
              <a:t>## 2          4.9         3.0          1.4         0.2  </a:t>
            </a:r>
            <a:r>
              <a:rPr i="1" dirty="0" err="1">
                <a:solidFill>
                  <a:srgbClr val="BA2121"/>
                </a:solidFill>
                <a:latin typeface="Courier"/>
              </a:rPr>
              <a:t>setosa</a:t>
            </a:r>
            <a:r>
              <a:rPr i="1" dirty="0">
                <a:solidFill>
                  <a:srgbClr val="BA2121"/>
                </a:solidFill>
                <a:latin typeface="Courier"/>
              </a:rPr>
              <a:t> 3.500000  15.00</a:t>
            </a:r>
            <a:br>
              <a:rPr dirty="0"/>
            </a:br>
            <a:r>
              <a:rPr i="1" dirty="0">
                <a:solidFill>
                  <a:srgbClr val="BA2121"/>
                </a:solidFill>
                <a:latin typeface="Courier"/>
              </a:rPr>
              <a:t>## 3          4.7         3.2          1.3         0.2  </a:t>
            </a:r>
            <a:r>
              <a:rPr i="1" dirty="0" err="1">
                <a:solidFill>
                  <a:srgbClr val="BA2121"/>
                </a:solidFill>
                <a:latin typeface="Courier"/>
              </a:rPr>
              <a:t>setosa</a:t>
            </a:r>
            <a:r>
              <a:rPr i="1" dirty="0">
                <a:solidFill>
                  <a:srgbClr val="BA2121"/>
                </a:solidFill>
                <a:latin typeface="Courier"/>
              </a:rPr>
              <a:t> 3.615385  16.00</a:t>
            </a:r>
            <a:br>
              <a:rPr dirty="0"/>
            </a:br>
            <a:r>
              <a:rPr i="1" dirty="0">
                <a:solidFill>
                  <a:srgbClr val="BA2121"/>
                </a:solidFill>
                <a:latin typeface="Courier"/>
              </a:rPr>
              <a:t>## 4          4.6         3.1          1.5         0.2  </a:t>
            </a:r>
            <a:r>
              <a:rPr i="1" dirty="0" err="1">
                <a:solidFill>
                  <a:srgbClr val="BA2121"/>
                </a:solidFill>
                <a:latin typeface="Courier"/>
              </a:rPr>
              <a:t>setosa</a:t>
            </a:r>
            <a:r>
              <a:rPr i="1" dirty="0">
                <a:solidFill>
                  <a:srgbClr val="BA2121"/>
                </a:solidFill>
                <a:latin typeface="Courier"/>
              </a:rPr>
              <a:t> 3.066667  15.50</a:t>
            </a:r>
            <a:br>
              <a:rPr dirty="0"/>
            </a:br>
            <a:r>
              <a:rPr i="1" dirty="0">
                <a:solidFill>
                  <a:srgbClr val="BA2121"/>
                </a:solidFill>
                <a:latin typeface="Courier"/>
              </a:rPr>
              <a:t>## 5          5.0         3.6          1.4         0.2  </a:t>
            </a:r>
            <a:r>
              <a:rPr i="1" dirty="0" err="1">
                <a:solidFill>
                  <a:srgbClr val="BA2121"/>
                </a:solidFill>
                <a:latin typeface="Courier"/>
              </a:rPr>
              <a:t>setosa</a:t>
            </a:r>
            <a:r>
              <a:rPr i="1" dirty="0">
                <a:solidFill>
                  <a:srgbClr val="BA2121"/>
                </a:solidFill>
                <a:latin typeface="Courier"/>
              </a:rPr>
              <a:t> 3.571429  18.00</a:t>
            </a:r>
            <a:br>
              <a:rPr dirty="0"/>
            </a:br>
            <a:r>
              <a:rPr i="1" dirty="0">
                <a:solidFill>
                  <a:srgbClr val="BA2121"/>
                </a:solidFill>
                <a:latin typeface="Courier"/>
              </a:rPr>
              <a:t>## 6          5.4         3.9          1.7         0.4  </a:t>
            </a:r>
            <a:r>
              <a:rPr i="1" dirty="0" err="1">
                <a:solidFill>
                  <a:srgbClr val="BA2121"/>
                </a:solidFill>
                <a:latin typeface="Courier"/>
              </a:rPr>
              <a:t>setosa</a:t>
            </a:r>
            <a:r>
              <a:rPr i="1" dirty="0">
                <a:solidFill>
                  <a:srgbClr val="BA2121"/>
                </a:solidFill>
                <a:latin typeface="Courier"/>
              </a:rPr>
              <a:t>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irisNew2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transmute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A programming language / software environment for statistical computing.</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Developed by </a:t>
            </a:r>
            <a:r>
              <a:rPr b="1"/>
              <a:t>R</a:t>
            </a:r>
            <a:r>
              <a:t>obert Gentleman and </a:t>
            </a:r>
            <a:r>
              <a:rPr b="1"/>
              <a:t>R</a:t>
            </a:r>
            <a:r>
              <a:t>oss Ihaka in New Zealand.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First released August 1993 (32 years old).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solidFill>
                  <a:srgbClr val="06287E"/>
                </a:solidFill>
                <a:latin typeface="Courier"/>
              </a:rPr>
              <a:t>head</a:t>
            </a:r>
            <a:r>
              <a:rPr dirty="0">
                <a:latin typeface="Courier"/>
              </a:rPr>
              <a:t>(irisNew2)</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LRatio</a:t>
            </a:r>
            <a:r>
              <a:rPr i="1" dirty="0">
                <a:solidFill>
                  <a:srgbClr val="BA2121"/>
                </a:solidFill>
                <a:latin typeface="Courier"/>
              </a:rPr>
              <a:t> </a:t>
            </a:r>
            <a:r>
              <a:rPr i="1" dirty="0" err="1">
                <a:solidFill>
                  <a:srgbClr val="BA2121"/>
                </a:solidFill>
                <a:latin typeface="Courier"/>
              </a:rPr>
              <a:t>WRatio</a:t>
            </a:r>
            <a:br>
              <a:rPr dirty="0"/>
            </a:br>
            <a:r>
              <a:rPr i="1" dirty="0">
                <a:solidFill>
                  <a:srgbClr val="BA2121"/>
                </a:solidFill>
                <a:latin typeface="Courier"/>
              </a:rPr>
              <a:t>## 1 3.642857  17.50</a:t>
            </a:r>
            <a:br>
              <a:rPr dirty="0"/>
            </a:br>
            <a:r>
              <a:rPr i="1" dirty="0">
                <a:solidFill>
                  <a:srgbClr val="BA2121"/>
                </a:solidFill>
                <a:latin typeface="Courier"/>
              </a:rPr>
              <a:t>## 2 3.500000  15.00</a:t>
            </a:r>
            <a:br>
              <a:rPr dirty="0"/>
            </a:br>
            <a:r>
              <a:rPr i="1" dirty="0">
                <a:solidFill>
                  <a:srgbClr val="BA2121"/>
                </a:solidFill>
                <a:latin typeface="Courier"/>
              </a:rPr>
              <a:t>## 3 3.615385  16.00</a:t>
            </a:r>
            <a:br>
              <a:rPr dirty="0"/>
            </a:br>
            <a:r>
              <a:rPr i="1" dirty="0">
                <a:solidFill>
                  <a:srgbClr val="BA2121"/>
                </a:solidFill>
                <a:latin typeface="Courier"/>
              </a:rPr>
              <a:t>## 4 3.066667  15.50</a:t>
            </a:r>
            <a:br>
              <a:rPr dirty="0"/>
            </a:br>
            <a:r>
              <a:rPr i="1" dirty="0">
                <a:solidFill>
                  <a:srgbClr val="BA2121"/>
                </a:solidFill>
                <a:latin typeface="Courier"/>
              </a:rPr>
              <a:t>## 5 3.571429  18.00</a:t>
            </a:r>
            <a:br>
              <a:rPr dirty="0"/>
            </a:br>
            <a:r>
              <a:rPr i="1" dirty="0">
                <a:solidFill>
                  <a:srgbClr val="BA2121"/>
                </a:solidFill>
                <a:latin typeface="Courier"/>
              </a:rPr>
              <a:t>## 6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can also be useful to recode categorical variables; e.g. suppose we wish to change the </a:t>
            </a:r>
            <a:r>
              <a:rPr>
                <a:latin typeface="Courier"/>
              </a:rPr>
              <a:t>Species</a:t>
            </a:r>
            <a:r>
              <a:t> variable in the </a:t>
            </a:r>
            <a:r>
              <a:rPr>
                <a:latin typeface="Courier"/>
              </a:rPr>
              <a:t>iris</a:t>
            </a:r>
            <a:r>
              <a:t> dataset so that </a:t>
            </a:r>
            <a:r>
              <a:rPr i="1"/>
              <a:t>virginica</a:t>
            </a:r>
            <a:r>
              <a:t> and </a:t>
            </a:r>
            <a:r>
              <a:rPr i="1"/>
              <a:t>versicolor</a:t>
            </a:r>
            <a:r>
              <a:t> are combined into a single value.</a:t>
            </a:r>
          </a:p>
          <a:p>
            <a:pPr lvl="0" indent="0">
              <a:buNone/>
            </a:pPr>
            <a:r>
              <a:rPr>
                <a:latin typeface="Courier"/>
              </a:rPr>
              <a:t>irisNew3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Species=</a:t>
            </a:r>
            <a:r>
              <a:rPr>
                <a:solidFill>
                  <a:srgbClr val="06287E"/>
                </a:solidFill>
                <a:latin typeface="Courier"/>
              </a:rPr>
              <a:t>fct_recode</a:t>
            </a:r>
            <a:r>
              <a:rPr>
                <a:latin typeface="Courier"/>
              </a:rPr>
              <a:t>(Species,</a:t>
            </a:r>
            <a:r>
              <a:rPr>
                <a:solidFill>
                  <a:srgbClr val="7D9029"/>
                </a:solidFill>
                <a:latin typeface="Courier"/>
              </a:rPr>
              <a:t>setosa=</a:t>
            </a:r>
            <a:r>
              <a:rPr>
                <a:solidFill>
                  <a:srgbClr val="4070A0"/>
                </a:solidFill>
                <a:latin typeface="Courier"/>
              </a:rPr>
              <a:t>"setosa"</a:t>
            </a:r>
            <a:r>
              <a:rPr>
                <a:latin typeface="Courier"/>
              </a:rPr>
              <a:t>,</a:t>
            </a:r>
            <a:r>
              <a:rPr>
                <a:solidFill>
                  <a:srgbClr val="7D9029"/>
                </a:solidFill>
                <a:latin typeface="Courier"/>
              </a:rPr>
              <a:t>virginica_versicolor=</a:t>
            </a:r>
            <a:r>
              <a:rPr>
                <a:solidFill>
                  <a:srgbClr val="4070A0"/>
                </a:solidFill>
                <a:latin typeface="Courier"/>
              </a:rPr>
              <a:t>"virginica"</a:t>
            </a:r>
            <a:r>
              <a:rPr>
                <a:latin typeface="Courier"/>
              </a:rPr>
              <a:t>,</a:t>
            </a:r>
            <a:r>
              <a:rPr>
                <a:solidFill>
                  <a:srgbClr val="7D9029"/>
                </a:solidFill>
                <a:latin typeface="Courier"/>
              </a:rPr>
              <a:t>virginica_versicolor=</a:t>
            </a:r>
            <a:r>
              <a:rPr>
                <a:solidFill>
                  <a:srgbClr val="4070A0"/>
                </a:solidFill>
                <a:latin typeface="Courier"/>
              </a:rPr>
              <a:t>"versicolor"</a:t>
            </a:r>
            <a:r>
              <a:rPr>
                <a:latin typeface="Courier"/>
              </a:rPr>
              <a:t>)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(iris</a:t>
            </a:r>
            <a:r>
              <a:rPr>
                <a:solidFill>
                  <a:srgbClr val="4070A0"/>
                </a:solidFill>
                <a:latin typeface="Courier"/>
              </a:rPr>
              <a:t>$</a:t>
            </a:r>
            <a:r>
              <a:rPr>
                <a:latin typeface="Courier"/>
              </a:rPr>
              <a:t>Species)  </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br/>
            <a:r>
              <a:rPr>
                <a:solidFill>
                  <a:srgbClr val="06287E"/>
                </a:solidFill>
                <a:latin typeface="Courier"/>
              </a:rPr>
              <a:t>table</a:t>
            </a:r>
            <a:r>
              <a:rPr>
                <a:latin typeface="Courier"/>
              </a:rPr>
              <a:t>(irisNew3</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virginica_versicolor </a:t>
            </a:r>
            <a:br/>
            <a:r>
              <a:rPr i="1">
                <a:solidFill>
                  <a:srgbClr val="BA2121"/>
                </a:solidFill>
                <a:latin typeface="Courier"/>
              </a:rPr>
              <a:t>##                   50                  100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Another useful situation may be when a binary or dichotomous variable is coded as 1/2 (here we assume 1=success and 2=failure) but you want it coded 0/1 (0=failure, 1=success).</a:t>
            </a:r>
          </a:p>
          <a:p>
            <a:pPr lvl="0" indent="0">
              <a:buNone/>
            </a:pPr>
            <a:r>
              <a:rPr>
                <a:latin typeface="Courier"/>
              </a:rPr>
              <a:t>df</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ID=</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br/>
            <a:r>
              <a:rPr>
                <a:latin typeface="Courier"/>
              </a:rPr>
              <a:t>  </a:t>
            </a:r>
            <a:r>
              <a:rPr>
                <a:solidFill>
                  <a:srgbClr val="7D9029"/>
                </a:solidFill>
                <a:latin typeface="Courier"/>
              </a:rPr>
              <a:t>binVar=</a:t>
            </a:r>
            <a:r>
              <a:rPr>
                <a:solidFill>
                  <a:srgbClr val="06287E"/>
                </a:solidFill>
                <a:latin typeface="Courier"/>
              </a:rPr>
              <a:t>sample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2</a:t>
            </a:r>
            <a:r>
              <a:rPr>
                <a:latin typeface="Courier"/>
              </a:rPr>
              <a:t>,</a:t>
            </a:r>
            <a:r>
              <a:rPr>
                <a:solidFill>
                  <a:srgbClr val="7D9029"/>
                </a:solidFill>
                <a:latin typeface="Courier"/>
              </a:rPr>
              <a:t>replace=</a:t>
            </a:r>
            <a:r>
              <a:rPr>
                <a:latin typeface="Courier"/>
              </a:rPr>
              <a:t>T,</a:t>
            </a:r>
            <a:r>
              <a:rPr>
                <a:solidFill>
                  <a:srgbClr val="7D9029"/>
                </a:solidFill>
                <a:latin typeface="Courier"/>
              </a:rPr>
              <a:t>size=</a:t>
            </a:r>
            <a:r>
              <a:rPr>
                <a:solidFill>
                  <a:srgbClr val="40A070"/>
                </a:solidFill>
                <a:latin typeface="Courier"/>
              </a:rPr>
              <a:t>10</a:t>
            </a:r>
            <a:r>
              <a:rPr>
                <a:latin typeface="Courier"/>
              </a:rPr>
              <a:t>,</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0.2</a:t>
            </a:r>
            <a:r>
              <a:rPr>
                <a:latin typeface="Courier"/>
              </a:rPr>
              <a:t>,</a:t>
            </a:r>
            <a:r>
              <a:rPr>
                <a:solidFill>
                  <a:srgbClr val="40A070"/>
                </a:solidFill>
                <a:latin typeface="Courier"/>
              </a:rPr>
              <a:t>0.8</a:t>
            </a:r>
            <a:r>
              <a:rPr>
                <a:latin typeface="Courier"/>
              </a:rPr>
              <a:t>))  </a:t>
            </a:r>
            <a:b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binVar01=</a:t>
            </a:r>
            <a:r>
              <a:rPr>
                <a:solidFill>
                  <a:srgbClr val="06287E"/>
                </a:solidFill>
                <a:latin typeface="Courier"/>
              </a:rPr>
              <a:t>case_when</a:t>
            </a:r>
            <a:r>
              <a:rPr>
                <a:latin typeface="Courier"/>
              </a:rPr>
              <a:t>(  </a:t>
            </a:r>
            <a:br/>
            <a:r>
              <a:rPr>
                <a:latin typeface="Courier"/>
              </a:rPr>
              <a:t>      binVar</a:t>
            </a:r>
            <a:r>
              <a:rPr>
                <a:solidFill>
                  <a:srgbClr val="4070A0"/>
                </a:solidFill>
                <a:latin typeface="Courier"/>
              </a:rPr>
              <a:t>==</a:t>
            </a:r>
            <a:r>
              <a:rPr>
                <a:solidFill>
                  <a:srgbClr val="40A070"/>
                </a:solidFill>
                <a:latin typeface="Courier"/>
              </a:rPr>
              <a:t>2</a:t>
            </a:r>
            <a:r>
              <a:rPr>
                <a:solidFill>
                  <a:srgbClr val="4070A0"/>
                </a:solidFill>
                <a:latin typeface="Courier"/>
              </a:rPr>
              <a:t>~</a:t>
            </a:r>
            <a:r>
              <a:rPr>
                <a:solidFill>
                  <a:srgbClr val="40A070"/>
                </a:solidFill>
                <a:latin typeface="Courier"/>
              </a:rPr>
              <a:t>0</a:t>
            </a:r>
            <a:r>
              <a:rPr>
                <a:latin typeface="Courier"/>
              </a:rPr>
              <a:t>,  </a:t>
            </a:r>
            <a:br/>
            <a:r>
              <a:rPr>
                <a:latin typeface="Courier"/>
              </a:rPr>
              <a:t>      binVar</a:t>
            </a:r>
            <a:r>
              <a:rPr>
                <a:solidFill>
                  <a:srgbClr val="4070A0"/>
                </a:solidFill>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1</a:t>
            </a:r>
            <a:r>
              <a:rPr>
                <a:latin typeface="Courier"/>
              </a:rPr>
              <a:t>  </a:t>
            </a:r>
            <a:br/>
            <a:r>
              <a:rPr>
                <a:latin typeface="Courier"/>
              </a:rPr>
              <a:t>    )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(df</a:t>
            </a:r>
            <a:r>
              <a:rPr>
                <a:solidFill>
                  <a:srgbClr val="4070A0"/>
                </a:solidFill>
                <a:latin typeface="Courier"/>
              </a:rPr>
              <a:t>$</a:t>
            </a:r>
            <a:r>
              <a:rPr>
                <a:latin typeface="Courier"/>
              </a:rPr>
              <a:t>binVar)  </a:t>
            </a:r>
            <a:br/>
            <a:r>
              <a:rPr i="1">
                <a:solidFill>
                  <a:srgbClr val="BA2121"/>
                </a:solidFill>
                <a:latin typeface="Courier"/>
              </a:rPr>
              <a:t>## </a:t>
            </a:r>
            <a:br/>
            <a:r>
              <a:rPr i="1">
                <a:solidFill>
                  <a:srgbClr val="BA2121"/>
                </a:solidFill>
                <a:latin typeface="Courier"/>
              </a:rPr>
              <a:t>## 1 2 </a:t>
            </a:r>
            <a:br/>
            <a:r>
              <a:rPr i="1">
                <a:solidFill>
                  <a:srgbClr val="BA2121"/>
                </a:solidFill>
                <a:latin typeface="Courier"/>
              </a:rPr>
              <a:t>## 1 9</a:t>
            </a:r>
            <a:br/>
            <a:r>
              <a:rPr>
                <a:solidFill>
                  <a:srgbClr val="06287E"/>
                </a:solidFill>
                <a:latin typeface="Courier"/>
              </a:rPr>
              <a:t>table</a:t>
            </a:r>
            <a:r>
              <a:rPr>
                <a:latin typeface="Courier"/>
              </a:rPr>
              <a:t>(df</a:t>
            </a:r>
            <a:r>
              <a:rPr>
                <a:solidFill>
                  <a:srgbClr val="4070A0"/>
                </a:solidFill>
                <a:latin typeface="Courier"/>
              </a:rPr>
              <a:t>$</a:t>
            </a:r>
            <a:r>
              <a:rPr>
                <a:latin typeface="Courier"/>
              </a:rPr>
              <a:t>binVar01)</a:t>
            </a:r>
            <a:br/>
            <a:r>
              <a:rPr i="1">
                <a:solidFill>
                  <a:srgbClr val="BA2121"/>
                </a:solidFill>
                <a:latin typeface="Courier"/>
              </a:rPr>
              <a:t>## </a:t>
            </a:r>
            <a:br/>
            <a:r>
              <a:rPr i="1">
                <a:solidFill>
                  <a:srgbClr val="BA2121"/>
                </a:solidFill>
                <a:latin typeface="Courier"/>
              </a:rPr>
              <a:t>## 0 1 </a:t>
            </a:r>
            <a:br/>
            <a:r>
              <a:rPr i="1">
                <a:solidFill>
                  <a:srgbClr val="BA2121"/>
                </a:solidFill>
                <a:latin typeface="Courier"/>
              </a:rPr>
              <a:t>## 9 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dirty="0"/>
              <a:t>Join / merge data tables</a:t>
            </a:r>
          </a:p>
          <a:p>
            <a:pPr marL="0" lvl="0" indent="0">
              <a:buNone/>
            </a:pPr>
            <a:r>
              <a:rPr dirty="0"/>
              <a:t>At a very basic level you can use the commands </a:t>
            </a:r>
            <a:r>
              <a:rPr dirty="0" err="1">
                <a:latin typeface="Courier"/>
              </a:rPr>
              <a:t>rbind</a:t>
            </a:r>
            <a:r>
              <a:rPr dirty="0">
                <a:latin typeface="Courier"/>
              </a:rPr>
              <a:t>()</a:t>
            </a:r>
            <a:r>
              <a:rPr dirty="0"/>
              <a:t> and </a:t>
            </a:r>
            <a:r>
              <a:rPr dirty="0" err="1">
                <a:latin typeface="Courier"/>
              </a:rPr>
              <a:t>cbind</a:t>
            </a:r>
            <a:r>
              <a:rPr dirty="0">
                <a:latin typeface="Courier"/>
              </a:rPr>
              <a:t>()</a:t>
            </a:r>
            <a:r>
              <a:rPr dirty="0"/>
              <a:t> to join vectors / matrices / data frames by rows (</a:t>
            </a:r>
            <a:r>
              <a:rPr dirty="0" err="1">
                <a:latin typeface="Courier"/>
              </a:rPr>
              <a:t>rbind</a:t>
            </a:r>
            <a:r>
              <a:rPr dirty="0"/>
              <a:t>) or columns (</a:t>
            </a:r>
            <a:r>
              <a:rPr dirty="0" err="1">
                <a:latin typeface="Courier"/>
              </a:rPr>
              <a:t>cbind</a:t>
            </a:r>
            <a:r>
              <a:rPr dirty="0"/>
              <a:t>). This requires the objects getting combined to have either the same number and same order of columns (when </a:t>
            </a:r>
            <a:r>
              <a:rPr dirty="0" err="1">
                <a:latin typeface="Courier"/>
              </a:rPr>
              <a:t>rbind</a:t>
            </a:r>
            <a:r>
              <a:rPr dirty="0">
                <a:latin typeface="Courier"/>
              </a:rPr>
              <a:t>()</a:t>
            </a:r>
            <a:r>
              <a:rPr dirty="0"/>
              <a:t> is used) or rows (for </a:t>
            </a:r>
            <a:r>
              <a:rPr dirty="0" err="1">
                <a:latin typeface="Courier"/>
              </a:rPr>
              <a:t>cbind</a:t>
            </a:r>
            <a:r>
              <a:rPr dirty="0">
                <a:latin typeface="Courier"/>
              </a:rPr>
              <a:t>()</a:t>
            </a:r>
            <a:r>
              <a:rPr dirty="0"/>
              <a:t>).</a:t>
            </a:r>
          </a:p>
          <a:p>
            <a:pPr lvl="0" indent="0">
              <a:buNone/>
            </a:pPr>
            <a:r>
              <a:rPr dirty="0" err="1">
                <a:latin typeface="Courier"/>
              </a:rPr>
              <a:t>newMatrix</a:t>
            </a:r>
            <a:r>
              <a:rPr dirty="0">
                <a:solidFill>
                  <a:srgbClr val="007020"/>
                </a:solidFill>
                <a:latin typeface="Courier"/>
              </a:rPr>
              <a:t>&lt;-</a:t>
            </a:r>
            <a:r>
              <a:rPr dirty="0" err="1">
                <a:solidFill>
                  <a:srgbClr val="06287E"/>
                </a:solidFill>
                <a:latin typeface="Courier"/>
              </a:rPr>
              <a:t>rbind</a:t>
            </a:r>
            <a:r>
              <a:rPr dirty="0">
                <a:latin typeface="Courier"/>
              </a:rPr>
              <a:t>(</a:t>
            </a:r>
            <a:r>
              <a:rPr dirty="0">
                <a:solidFill>
                  <a:srgbClr val="40A070"/>
                </a:solidFill>
                <a:latin typeface="Courier"/>
              </a:rPr>
              <a:t>1</a:t>
            </a:r>
            <a:r>
              <a:rPr dirty="0">
                <a:solidFill>
                  <a:srgbClr val="4070A0"/>
                </a:solidFill>
                <a:latin typeface="Courier"/>
              </a:rPr>
              <a:t>:</a:t>
            </a:r>
            <a:r>
              <a:rPr dirty="0">
                <a:solidFill>
                  <a:srgbClr val="40A070"/>
                </a:solidFill>
                <a:latin typeface="Courier"/>
              </a:rPr>
              <a:t>3</a:t>
            </a:r>
            <a:r>
              <a:rPr dirty="0">
                <a:latin typeface="Courier"/>
              </a:rPr>
              <a:t>,</a:t>
            </a:r>
            <a:r>
              <a:rPr dirty="0">
                <a:solidFill>
                  <a:srgbClr val="40A070"/>
                </a:solidFill>
                <a:latin typeface="Courier"/>
              </a:rPr>
              <a:t>4</a:t>
            </a:r>
            <a:r>
              <a:rPr dirty="0">
                <a:solidFill>
                  <a:srgbClr val="4070A0"/>
                </a:solidFill>
                <a:latin typeface="Courier"/>
              </a:rPr>
              <a:t>:</a:t>
            </a:r>
            <a:r>
              <a:rPr dirty="0">
                <a:solidFill>
                  <a:srgbClr val="40A070"/>
                </a:solidFill>
                <a:latin typeface="Courier"/>
              </a:rPr>
              <a:t>6</a:t>
            </a:r>
            <a:r>
              <a:rPr dirty="0">
                <a:latin typeface="Courier"/>
              </a:rPr>
              <a:t>)  </a:t>
            </a:r>
            <a:br>
              <a:rPr dirty="0"/>
            </a:br>
            <a:r>
              <a:rPr dirty="0">
                <a:solidFill>
                  <a:srgbClr val="06287E"/>
                </a:solidFill>
                <a:latin typeface="Courier"/>
              </a:rPr>
              <a:t>head</a:t>
            </a:r>
            <a:r>
              <a:rPr dirty="0">
                <a:latin typeface="Courier"/>
              </a:rPr>
              <a:t>(</a:t>
            </a:r>
            <a:r>
              <a:rPr dirty="0" err="1">
                <a:latin typeface="Courier"/>
              </a:rPr>
              <a:t>newMatrix</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[,1] [,2] [,3]</a:t>
            </a:r>
            <a:br>
              <a:rPr dirty="0"/>
            </a:br>
            <a:r>
              <a:rPr i="1" dirty="0">
                <a:solidFill>
                  <a:srgbClr val="BA2121"/>
                </a:solidFill>
                <a:latin typeface="Courier"/>
              </a:rPr>
              <a:t>## [1,]    1    2    3</a:t>
            </a:r>
            <a:br>
              <a:rPr dirty="0"/>
            </a:br>
            <a:r>
              <a:rPr i="1" dirty="0">
                <a:solidFill>
                  <a:srgbClr val="BA2121"/>
                </a:solidFill>
                <a:latin typeface="Courier"/>
              </a:rPr>
              <a:t>## [2,]    4    5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20000"/>
          </a:bodyPr>
          <a:lstStyle/>
          <a:p>
            <a:pPr lvl="0" indent="0">
              <a:buNone/>
            </a:pPr>
            <a:r>
              <a:rPr dirty="0" err="1">
                <a:latin typeface="Courier"/>
              </a:rPr>
              <a:t>irisRatios</a:t>
            </a:r>
            <a:r>
              <a:rPr dirty="0">
                <a:solidFill>
                  <a:srgbClr val="007020"/>
                </a:solidFill>
                <a:latin typeface="Courier"/>
              </a:rPr>
              <a:t>&lt;-</a:t>
            </a:r>
            <a:r>
              <a:rPr dirty="0" err="1">
                <a:solidFill>
                  <a:srgbClr val="06287E"/>
                </a:solidFill>
                <a:latin typeface="Courier"/>
              </a:rPr>
              <a:t>data.frame</a:t>
            </a:r>
            <a:r>
              <a:rPr dirty="0">
                <a:latin typeface="Courier"/>
              </a:rPr>
              <a:t>(  </a:t>
            </a:r>
            <a:br>
              <a:rPr dirty="0"/>
            </a:br>
            <a:r>
              <a:rPr dirty="0">
                <a:latin typeface="Courier"/>
              </a:rPr>
              <a:t>  </a:t>
            </a:r>
            <a:r>
              <a:rPr dirty="0" err="1">
                <a:solidFill>
                  <a:srgbClr val="7D9029"/>
                </a:solidFill>
                <a:latin typeface="Courier"/>
              </a:rPr>
              <a:t>LRatio</a:t>
            </a:r>
            <a:r>
              <a:rPr dirty="0">
                <a:solidFill>
                  <a:srgbClr val="7D9029"/>
                </a:solidFill>
                <a:latin typeface="Courier"/>
              </a:rPr>
              <a:t>=</a:t>
            </a:r>
            <a:r>
              <a:rPr dirty="0" err="1">
                <a:latin typeface="Courier"/>
              </a:rPr>
              <a:t>iris</a:t>
            </a:r>
            <a:r>
              <a:rPr dirty="0" err="1">
                <a:solidFill>
                  <a:srgbClr val="4070A0"/>
                </a:solidFill>
                <a:latin typeface="Courier"/>
              </a:rPr>
              <a:t>$</a:t>
            </a:r>
            <a:r>
              <a:rPr dirty="0" err="1">
                <a:latin typeface="Courier"/>
              </a:rPr>
              <a:t>Sepal.Length</a:t>
            </a:r>
            <a:r>
              <a:rPr dirty="0">
                <a:solidFill>
                  <a:srgbClr val="4070A0"/>
                </a:solidFill>
                <a:latin typeface="Courier"/>
              </a:rPr>
              <a:t>/</a:t>
            </a:r>
            <a:r>
              <a:rPr dirty="0" err="1">
                <a:latin typeface="Courier"/>
              </a:rPr>
              <a:t>iris</a:t>
            </a:r>
            <a:r>
              <a:rPr dirty="0" err="1">
                <a:solidFill>
                  <a:srgbClr val="4070A0"/>
                </a:solidFill>
                <a:latin typeface="Courier"/>
              </a:rPr>
              <a:t>$</a:t>
            </a:r>
            <a:r>
              <a:rPr dirty="0" err="1">
                <a:latin typeface="Courier"/>
              </a:rPr>
              <a:t>Petal.Length</a:t>
            </a:r>
            <a:r>
              <a:rPr dirty="0">
                <a:latin typeface="Courier"/>
              </a:rPr>
              <a:t>,  </a:t>
            </a:r>
            <a:br>
              <a:rPr dirty="0"/>
            </a:br>
            <a:r>
              <a:rPr dirty="0">
                <a:latin typeface="Courier"/>
              </a:rPr>
              <a:t>  </a:t>
            </a:r>
            <a:r>
              <a:rPr dirty="0" err="1">
                <a:solidFill>
                  <a:srgbClr val="7D9029"/>
                </a:solidFill>
                <a:latin typeface="Courier"/>
              </a:rPr>
              <a:t>WRatio</a:t>
            </a:r>
            <a:r>
              <a:rPr dirty="0">
                <a:solidFill>
                  <a:srgbClr val="7D9029"/>
                </a:solidFill>
                <a:latin typeface="Courier"/>
              </a:rPr>
              <a:t>=</a:t>
            </a:r>
            <a:r>
              <a:rPr dirty="0" err="1">
                <a:latin typeface="Courier"/>
              </a:rPr>
              <a:t>iris</a:t>
            </a:r>
            <a:r>
              <a:rPr dirty="0" err="1">
                <a:solidFill>
                  <a:srgbClr val="4070A0"/>
                </a:solidFill>
                <a:latin typeface="Courier"/>
              </a:rPr>
              <a:t>$</a:t>
            </a:r>
            <a:r>
              <a:rPr dirty="0" err="1">
                <a:latin typeface="Courier"/>
              </a:rPr>
              <a:t>Sepal.Width</a:t>
            </a:r>
            <a:r>
              <a:rPr dirty="0">
                <a:solidFill>
                  <a:srgbClr val="4070A0"/>
                </a:solidFill>
                <a:latin typeface="Courier"/>
              </a:rPr>
              <a:t>/</a:t>
            </a:r>
            <a:r>
              <a:rPr dirty="0" err="1">
                <a:latin typeface="Courier"/>
              </a:rPr>
              <a:t>iris</a:t>
            </a:r>
            <a:r>
              <a:rPr dirty="0" err="1">
                <a:solidFill>
                  <a:srgbClr val="4070A0"/>
                </a:solidFill>
                <a:latin typeface="Courier"/>
              </a:rPr>
              <a:t>$</a:t>
            </a:r>
            <a:r>
              <a:rPr dirty="0" err="1">
                <a:latin typeface="Courier"/>
              </a:rPr>
              <a:t>Petal.Width</a:t>
            </a:r>
            <a:r>
              <a:rPr dirty="0">
                <a:latin typeface="Courier"/>
              </a:rPr>
              <a:t>  </a:t>
            </a:r>
            <a:br>
              <a:rPr dirty="0"/>
            </a:br>
            <a:r>
              <a:rPr dirty="0">
                <a:latin typeface="Courier"/>
              </a:rPr>
              <a:t>)  </a:t>
            </a:r>
            <a:br>
              <a:rPr dirty="0"/>
            </a:br>
            <a:r>
              <a:rPr dirty="0">
                <a:latin typeface="Courier"/>
              </a:rPr>
              <a:t>  </a:t>
            </a:r>
            <a:br>
              <a:rPr dirty="0"/>
            </a:br>
            <a:r>
              <a:rPr dirty="0">
                <a:latin typeface="Courier"/>
              </a:rPr>
              <a:t>irisNew3</a:t>
            </a:r>
            <a:r>
              <a:rPr dirty="0">
                <a:solidFill>
                  <a:srgbClr val="007020"/>
                </a:solidFill>
                <a:latin typeface="Courier"/>
              </a:rPr>
              <a:t>&lt;-</a:t>
            </a:r>
            <a:r>
              <a:rPr dirty="0" err="1">
                <a:solidFill>
                  <a:srgbClr val="06287E"/>
                </a:solidFill>
                <a:latin typeface="Courier"/>
              </a:rPr>
              <a:t>cbind</a:t>
            </a:r>
            <a:r>
              <a:rPr dirty="0">
                <a:latin typeface="Courier"/>
              </a:rPr>
              <a:t>(</a:t>
            </a:r>
            <a:r>
              <a:rPr dirty="0" err="1">
                <a:latin typeface="Courier"/>
              </a:rPr>
              <a:t>iris,irisRatios</a:t>
            </a:r>
            <a:r>
              <a:rPr dirty="0">
                <a:latin typeface="Courier"/>
              </a:rPr>
              <a:t>)</a:t>
            </a:r>
          </a:p>
          <a:p>
            <a:pPr lvl="0" indent="0">
              <a:buNone/>
            </a:pPr>
            <a:r>
              <a:rPr dirty="0">
                <a:solidFill>
                  <a:srgbClr val="06287E"/>
                </a:solidFill>
                <a:latin typeface="Courier"/>
              </a:rPr>
              <a:t>head</a:t>
            </a:r>
            <a:r>
              <a:rPr dirty="0">
                <a:latin typeface="Courier"/>
              </a:rPr>
              <a:t>(irisNew3)</a:t>
            </a:r>
            <a:endParaRPr lang="en-GB" dirty="0">
              <a:latin typeface="Courier"/>
            </a:endParaRPr>
          </a:p>
          <a:p>
            <a:pPr lvl="0" indent="0">
              <a:buNone/>
            </a:pPr>
            <a:r>
              <a:rPr lang="en-MW" sz="2100" i="1" dirty="0">
                <a:solidFill>
                  <a:srgbClr val="BA2121"/>
                </a:solidFill>
                <a:latin typeface="Courier"/>
              </a:rPr>
              <a:t>##</a:t>
            </a:r>
            <a:br>
              <a:rPr sz="2100" dirty="0"/>
            </a:br>
            <a:r>
              <a:rPr sz="2100" i="1" dirty="0">
                <a:solidFill>
                  <a:srgbClr val="BA2121"/>
                </a:solidFill>
                <a:latin typeface="Courier"/>
              </a:rPr>
              <a:t>##   </a:t>
            </a:r>
            <a:r>
              <a:rPr sz="2100" i="1" dirty="0" err="1">
                <a:solidFill>
                  <a:srgbClr val="BA2121"/>
                </a:solidFill>
                <a:latin typeface="Courier"/>
              </a:rPr>
              <a:t>Sepal.Length</a:t>
            </a:r>
            <a:r>
              <a:rPr sz="2100" i="1" dirty="0">
                <a:solidFill>
                  <a:srgbClr val="BA2121"/>
                </a:solidFill>
                <a:latin typeface="Courier"/>
              </a:rPr>
              <a:t> </a:t>
            </a:r>
            <a:r>
              <a:rPr sz="2100" i="1" dirty="0" err="1">
                <a:solidFill>
                  <a:srgbClr val="BA2121"/>
                </a:solidFill>
                <a:latin typeface="Courier"/>
              </a:rPr>
              <a:t>Sepal.Width</a:t>
            </a:r>
            <a:r>
              <a:rPr sz="2100" i="1" dirty="0">
                <a:solidFill>
                  <a:srgbClr val="BA2121"/>
                </a:solidFill>
                <a:latin typeface="Courier"/>
              </a:rPr>
              <a:t> </a:t>
            </a:r>
            <a:r>
              <a:rPr sz="2100" i="1" dirty="0" err="1">
                <a:solidFill>
                  <a:srgbClr val="BA2121"/>
                </a:solidFill>
                <a:latin typeface="Courier"/>
              </a:rPr>
              <a:t>Petal.Length</a:t>
            </a:r>
            <a:r>
              <a:rPr sz="2100" i="1" dirty="0">
                <a:solidFill>
                  <a:srgbClr val="BA2121"/>
                </a:solidFill>
                <a:latin typeface="Courier"/>
              </a:rPr>
              <a:t> </a:t>
            </a:r>
            <a:r>
              <a:rPr sz="2100" i="1" dirty="0" err="1">
                <a:solidFill>
                  <a:srgbClr val="BA2121"/>
                </a:solidFill>
                <a:latin typeface="Courier"/>
              </a:rPr>
              <a:t>Petal.Width</a:t>
            </a:r>
            <a:r>
              <a:rPr sz="2100" i="1" dirty="0">
                <a:solidFill>
                  <a:srgbClr val="BA2121"/>
                </a:solidFill>
                <a:latin typeface="Courier"/>
              </a:rPr>
              <a:t> Species   </a:t>
            </a:r>
            <a:r>
              <a:rPr sz="2100" i="1" dirty="0" err="1">
                <a:solidFill>
                  <a:srgbClr val="BA2121"/>
                </a:solidFill>
                <a:latin typeface="Courier"/>
              </a:rPr>
              <a:t>LRatio</a:t>
            </a:r>
            <a:r>
              <a:rPr sz="2100" i="1" dirty="0">
                <a:solidFill>
                  <a:srgbClr val="BA2121"/>
                </a:solidFill>
                <a:latin typeface="Courier"/>
              </a:rPr>
              <a:t> </a:t>
            </a:r>
            <a:r>
              <a:rPr sz="2100" i="1" dirty="0" err="1">
                <a:solidFill>
                  <a:srgbClr val="BA2121"/>
                </a:solidFill>
                <a:latin typeface="Courier"/>
              </a:rPr>
              <a:t>WRatio</a:t>
            </a:r>
            <a:br>
              <a:rPr sz="2100" dirty="0"/>
            </a:br>
            <a:r>
              <a:rPr sz="2100" i="1" dirty="0">
                <a:solidFill>
                  <a:srgbClr val="BA2121"/>
                </a:solidFill>
                <a:latin typeface="Courier"/>
              </a:rPr>
              <a:t>## 1          5.1         3.5          1.4         0.2  </a:t>
            </a:r>
            <a:r>
              <a:rPr sz="2100" i="1" dirty="0" err="1">
                <a:solidFill>
                  <a:srgbClr val="BA2121"/>
                </a:solidFill>
                <a:latin typeface="Courier"/>
              </a:rPr>
              <a:t>setosa</a:t>
            </a:r>
            <a:r>
              <a:rPr sz="2100" i="1" dirty="0">
                <a:solidFill>
                  <a:srgbClr val="BA2121"/>
                </a:solidFill>
                <a:latin typeface="Courier"/>
              </a:rPr>
              <a:t> 3.642857  17.50</a:t>
            </a:r>
            <a:br>
              <a:rPr sz="2100" dirty="0"/>
            </a:br>
            <a:r>
              <a:rPr sz="2100" i="1" dirty="0">
                <a:solidFill>
                  <a:srgbClr val="BA2121"/>
                </a:solidFill>
                <a:latin typeface="Courier"/>
              </a:rPr>
              <a:t>## 2          4.9         3.0          1.4         0.2  </a:t>
            </a:r>
            <a:r>
              <a:rPr sz="2100" i="1" dirty="0" err="1">
                <a:solidFill>
                  <a:srgbClr val="BA2121"/>
                </a:solidFill>
                <a:latin typeface="Courier"/>
              </a:rPr>
              <a:t>setosa</a:t>
            </a:r>
            <a:r>
              <a:rPr sz="2100" i="1" dirty="0">
                <a:solidFill>
                  <a:srgbClr val="BA2121"/>
                </a:solidFill>
                <a:latin typeface="Courier"/>
              </a:rPr>
              <a:t> 3.500000  15.00</a:t>
            </a:r>
            <a:br>
              <a:rPr sz="2100" dirty="0"/>
            </a:br>
            <a:r>
              <a:rPr sz="2100" i="1" dirty="0">
                <a:solidFill>
                  <a:srgbClr val="BA2121"/>
                </a:solidFill>
                <a:latin typeface="Courier"/>
              </a:rPr>
              <a:t>## 3          4.7         3.2          1.3         0.2  </a:t>
            </a:r>
            <a:r>
              <a:rPr sz="2100" i="1" dirty="0" err="1">
                <a:solidFill>
                  <a:srgbClr val="BA2121"/>
                </a:solidFill>
                <a:latin typeface="Courier"/>
              </a:rPr>
              <a:t>setosa</a:t>
            </a:r>
            <a:r>
              <a:rPr sz="2100" i="1" dirty="0">
                <a:solidFill>
                  <a:srgbClr val="BA2121"/>
                </a:solidFill>
                <a:latin typeface="Courier"/>
              </a:rPr>
              <a:t> 3.615385  16.00</a:t>
            </a:r>
            <a:br>
              <a:rPr sz="2100" dirty="0"/>
            </a:br>
            <a:r>
              <a:rPr sz="2100" i="1" dirty="0">
                <a:solidFill>
                  <a:srgbClr val="BA2121"/>
                </a:solidFill>
                <a:latin typeface="Courier"/>
              </a:rPr>
              <a:t>## 4          4.6         3.1          1.5         0.2  </a:t>
            </a:r>
            <a:r>
              <a:rPr sz="2100" i="1" dirty="0" err="1">
                <a:solidFill>
                  <a:srgbClr val="BA2121"/>
                </a:solidFill>
                <a:latin typeface="Courier"/>
              </a:rPr>
              <a:t>setosa</a:t>
            </a:r>
            <a:r>
              <a:rPr sz="2100" i="1" dirty="0">
                <a:solidFill>
                  <a:srgbClr val="BA2121"/>
                </a:solidFill>
                <a:latin typeface="Courier"/>
              </a:rPr>
              <a:t> 3.066667  15.50</a:t>
            </a:r>
            <a:br>
              <a:rPr sz="2100" dirty="0"/>
            </a:br>
            <a:r>
              <a:rPr sz="2100" i="1" dirty="0">
                <a:solidFill>
                  <a:srgbClr val="BA2121"/>
                </a:solidFill>
                <a:latin typeface="Courier"/>
              </a:rPr>
              <a:t>## 5          5.0         3.6          1.4         0.2  </a:t>
            </a:r>
            <a:r>
              <a:rPr sz="2100" i="1" dirty="0" err="1">
                <a:solidFill>
                  <a:srgbClr val="BA2121"/>
                </a:solidFill>
                <a:latin typeface="Courier"/>
              </a:rPr>
              <a:t>setosa</a:t>
            </a:r>
            <a:r>
              <a:rPr sz="2100" i="1" dirty="0">
                <a:solidFill>
                  <a:srgbClr val="BA2121"/>
                </a:solidFill>
                <a:latin typeface="Courier"/>
              </a:rPr>
              <a:t> 3.571429  18.00</a:t>
            </a:r>
            <a:br>
              <a:rPr sz="2100" dirty="0"/>
            </a:br>
            <a:r>
              <a:rPr sz="2100" i="1" dirty="0">
                <a:solidFill>
                  <a:srgbClr val="BA2121"/>
                </a:solidFill>
                <a:latin typeface="Courier"/>
              </a:rPr>
              <a:t>## 6          5.4         3.9          1.7         0.4  </a:t>
            </a:r>
            <a:r>
              <a:rPr sz="2100" i="1" dirty="0" err="1">
                <a:solidFill>
                  <a:srgbClr val="BA2121"/>
                </a:solidFill>
                <a:latin typeface="Courier"/>
              </a:rPr>
              <a:t>setosa</a:t>
            </a:r>
            <a:r>
              <a:rPr sz="2100" i="1" dirty="0">
                <a:solidFill>
                  <a:srgbClr val="BA2121"/>
                </a:solidFill>
                <a:latin typeface="Courier"/>
              </a:rPr>
              <a:t>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However, in many situations we want to join tables of different dimensions and we want to extract some information from one data frame and add it to another.</a:t>
            </a:r>
          </a:p>
          <a:p>
            <a:pPr marL="0" lvl="0" indent="0">
              <a:buNone/>
            </a:pPr>
            <a:r>
              <a:t>For example you may have a first data frame consisting of individual-level data on patients and which drug they were given and a second data frame consisting of data on drugs - what is the active ingredient for example. You may want to add the drug data to the individual level data based on which drug each patient received.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such operations, </a:t>
            </a:r>
            <a:r>
              <a:rPr b="1"/>
              <a:t>joins</a:t>
            </a:r>
            <a:r>
              <a:t> are important operations. There are many ways you can join 2 data frame, depending on how you want to add information. The graphic on the next slide summarises different joins: left joins (almost always what you want to do), right joins, full joins and inner joins.</a:t>
            </a:r>
          </a:p>
          <a:p>
            <a:pPr marL="0" lvl="0" indent="0">
              <a:buNone/>
            </a:pPr>
            <a:r>
              <a:t>You can use the </a:t>
            </a:r>
            <a:r>
              <a:rPr>
                <a:latin typeface="Courier"/>
              </a:rPr>
              <a:t>dplyr</a:t>
            </a:r>
            <a:r>
              <a:t> package functions </a:t>
            </a:r>
            <a:r>
              <a:rPr>
                <a:latin typeface="Courier"/>
              </a:rPr>
              <a:t>left_join()</a:t>
            </a:r>
            <a:r>
              <a:t>, </a:t>
            </a:r>
            <a:r>
              <a:rPr>
                <a:latin typeface="Courier"/>
              </a:rPr>
              <a:t>right_join()</a:t>
            </a:r>
            <a:r>
              <a:t>, </a:t>
            </a:r>
            <a:r>
              <a:rPr>
                <a:latin typeface="Courier"/>
              </a:rPr>
              <a:t>full_join()</a:t>
            </a:r>
            <a:r>
              <a:t> and </a:t>
            </a:r>
            <a:r>
              <a:rPr>
                <a:latin typeface="Courier"/>
              </a:rPr>
              <a:t>inner_join()</a:t>
            </a:r>
            <a:r>
              <a:t> to do such join operations.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pic>
        <p:nvPicPr>
          <p:cNvPr id="3" name="Picture 1" descr="dataAndSupportDocs//joins.png"/>
          <p:cNvPicPr>
            <a:picLocks noGrp="1" noChangeAspect="1"/>
          </p:cNvPicPr>
          <p:nvPr/>
        </p:nvPicPr>
        <p:blipFill>
          <a:blip r:embed="rId2"/>
          <a:stretch>
            <a:fillRect/>
          </a:stretch>
        </p:blipFill>
        <p:spPr bwMode="auto">
          <a:xfrm>
            <a:off x="4927600" y="1816100"/>
            <a:ext cx="23241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pPr marL="0" lvl="0" indent="0">
              <a:buNone/>
            </a:pPr>
            <a:r>
              <a:t>What is R?</a:t>
            </a:r>
          </a:p>
        </p:txBody>
      </p:sp>
      <p:pic>
        <p:nvPicPr>
          <p:cNvPr id="3" name="Picture 1" descr="dataAndSupportDocs/gentleman.png"/>
          <p:cNvPicPr>
            <a:picLocks noGrp="1" noChangeAspect="1"/>
          </p:cNvPicPr>
          <p:nvPr/>
        </p:nvPicPr>
        <p:blipFill>
          <a:blip r:embed="rId2"/>
          <a:stretch>
            <a:fillRect/>
          </a:stretch>
        </p:blipFill>
        <p:spPr bwMode="auto">
          <a:xfrm>
            <a:off x="1714500" y="1816100"/>
            <a:ext cx="3416300" cy="38354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Thieme, N., R Generation, Significance, 15 (4), 2018</a:t>
            </a:r>
          </a:p>
        </p:txBody>
      </p:sp>
      <p:pic>
        <p:nvPicPr>
          <p:cNvPr id="5" name="Picture 1" descr="dataAndSupportDocs/ihaka.png"/>
          <p:cNvPicPr>
            <a:picLocks noGrp="1" noChangeAspect="1"/>
          </p:cNvPicPr>
          <p:nvPr/>
        </p:nvPicPr>
        <p:blipFill>
          <a:blip r:embed="rId3"/>
          <a:stretch>
            <a:fillRect/>
          </a:stretch>
        </p:blipFill>
        <p:spPr bwMode="auto">
          <a:xfrm>
            <a:off x="7048500" y="1816100"/>
            <a:ext cx="3441700" cy="38354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Thieme, N., R Generation, Significance, 15 (4), 2018</a:t>
            </a:r>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Patient-level data</a:t>
            </a:r>
            <a:br/>
            <a:r>
              <a:rPr>
                <a:latin typeface="Courier"/>
              </a:rPr>
              <a:t>pDat</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4070A0"/>
                </a:solidFill>
                <a:latin typeface="Courier"/>
              </a:rPr>
              <a:t>"Marc"</a:t>
            </a:r>
            <a:r>
              <a:rPr>
                <a:latin typeface="Courier"/>
              </a:rPr>
              <a:t>,</a:t>
            </a:r>
            <a:r>
              <a:rPr>
                <a:solidFill>
                  <a:srgbClr val="4070A0"/>
                </a:solidFill>
                <a:latin typeface="Courier"/>
              </a:rPr>
              <a:t>"Ulemu"</a:t>
            </a:r>
            <a:r>
              <a:rPr>
                <a:latin typeface="Courier"/>
              </a:rPr>
              <a:t>,</a:t>
            </a:r>
            <a:r>
              <a:rPr>
                <a:solidFill>
                  <a:srgbClr val="4070A0"/>
                </a:solidFill>
                <a:latin typeface="Courier"/>
              </a:rPr>
              <a:t>"Clemens"</a:t>
            </a:r>
            <a:r>
              <a:rPr>
                <a:latin typeface="Courier"/>
              </a:rPr>
              <a:t>,</a:t>
            </a:r>
            <a:r>
              <a:rPr>
                <a:solidFill>
                  <a:srgbClr val="4070A0"/>
                </a:solidFill>
                <a:latin typeface="Courier"/>
              </a:rPr>
              <a:t>"Brigitte"</a:t>
            </a:r>
            <a:r>
              <a:rPr>
                <a:latin typeface="Courier"/>
              </a:rPr>
              <a:t>),  </a:t>
            </a:r>
            <a:br/>
            <a:r>
              <a:rPr>
                <a:latin typeface="Courier"/>
              </a:rPr>
              <a:t>  </a:t>
            </a:r>
            <a:r>
              <a:rPr>
                <a:solidFill>
                  <a:srgbClr val="7D9029"/>
                </a:solidFill>
                <a:latin typeface="Courier"/>
              </a:rPr>
              <a:t>age=</a:t>
            </a:r>
            <a:r>
              <a:rPr>
                <a:solidFill>
                  <a:srgbClr val="06287E"/>
                </a:solidFill>
                <a:latin typeface="Courier"/>
              </a:rPr>
              <a:t>c</a:t>
            </a:r>
            <a:r>
              <a:rPr>
                <a:latin typeface="Courier"/>
              </a:rPr>
              <a:t>(</a:t>
            </a:r>
            <a:r>
              <a:rPr>
                <a:solidFill>
                  <a:srgbClr val="40A070"/>
                </a:solidFill>
                <a:latin typeface="Courier"/>
              </a:rPr>
              <a:t>37</a:t>
            </a:r>
            <a:r>
              <a:rPr>
                <a:latin typeface="Courier"/>
              </a:rPr>
              <a:t>,</a:t>
            </a:r>
            <a:r>
              <a:rPr>
                <a:solidFill>
                  <a:srgbClr val="40A070"/>
                </a:solidFill>
                <a:latin typeface="Courier"/>
              </a:rPr>
              <a:t>48</a:t>
            </a:r>
            <a:r>
              <a:rPr>
                <a:latin typeface="Courier"/>
              </a:rPr>
              <a:t>,</a:t>
            </a:r>
            <a:r>
              <a:rPr>
                <a:solidFill>
                  <a:srgbClr val="40A070"/>
                </a:solidFill>
                <a:latin typeface="Courier"/>
              </a:rPr>
              <a:t>46</a:t>
            </a:r>
            <a:r>
              <a:rPr>
                <a:latin typeface="Courier"/>
              </a:rPr>
              <a:t>,</a:t>
            </a:r>
            <a:r>
              <a:rPr>
                <a:solidFill>
                  <a:srgbClr val="40A070"/>
                </a:solidFill>
                <a:latin typeface="Courier"/>
              </a:rPr>
              <a:t>38</a:t>
            </a:r>
            <a:r>
              <a:rPr>
                <a:latin typeface="Courier"/>
              </a:rPr>
              <a:t>),  </a:t>
            </a:r>
            <a:br/>
            <a:r>
              <a:rPr>
                <a:latin typeface="Courier"/>
              </a:rPr>
              <a:t>  </a:t>
            </a:r>
            <a:r>
              <a:rPr>
                <a:solidFill>
                  <a:srgbClr val="7D9029"/>
                </a:solidFill>
                <a:latin typeface="Courier"/>
              </a:rPr>
              <a:t>drug=</a:t>
            </a:r>
            <a:r>
              <a:rPr>
                <a:solidFill>
                  <a:srgbClr val="06287E"/>
                </a:solidFill>
                <a:latin typeface="Courier"/>
              </a:rPr>
              <a:t>c</a:t>
            </a:r>
            <a:r>
              <a:rPr>
                <a:latin typeface="Courier"/>
              </a:rPr>
              <a:t>(</a:t>
            </a:r>
            <a:r>
              <a:rPr>
                <a:solidFill>
                  <a:srgbClr val="4070A0"/>
                </a:solidFill>
                <a:latin typeface="Courier"/>
              </a:rPr>
              <a:t>"Lariam"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"none"</a:t>
            </a: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solidFill>
                  <a:srgbClr val="06287E"/>
                </a:solidFill>
                <a:latin typeface="Courier"/>
              </a:rPr>
              <a:t>head</a:t>
            </a:r>
            <a:r>
              <a:rPr dirty="0">
                <a:latin typeface="Courier"/>
              </a:rPr>
              <a:t>(</a:t>
            </a:r>
            <a:r>
              <a:rPr dirty="0" err="1">
                <a:latin typeface="Courier"/>
              </a:rPr>
              <a:t>pDat</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name age     drug</a:t>
            </a:r>
            <a:br>
              <a:rPr dirty="0"/>
            </a:br>
            <a:r>
              <a:rPr i="1" dirty="0">
                <a:solidFill>
                  <a:srgbClr val="BA2121"/>
                </a:solidFill>
                <a:latin typeface="Courier"/>
              </a:rPr>
              <a:t>## 1     Marc  37   Lariam</a:t>
            </a:r>
            <a:br>
              <a:rPr dirty="0"/>
            </a:br>
            <a:r>
              <a:rPr i="1" dirty="0">
                <a:solidFill>
                  <a:srgbClr val="BA2121"/>
                </a:solidFill>
                <a:latin typeface="Courier"/>
              </a:rPr>
              <a:t>## 2    </a:t>
            </a:r>
            <a:r>
              <a:rPr i="1" dirty="0" err="1">
                <a:solidFill>
                  <a:srgbClr val="BA2121"/>
                </a:solidFill>
                <a:latin typeface="Courier"/>
              </a:rPr>
              <a:t>Ulemu</a:t>
            </a:r>
            <a:r>
              <a:rPr i="1" dirty="0">
                <a:solidFill>
                  <a:srgbClr val="BA2121"/>
                </a:solidFill>
                <a:latin typeface="Courier"/>
              </a:rPr>
              <a:t>  48   Lariam</a:t>
            </a:r>
            <a:br>
              <a:rPr dirty="0"/>
            </a:br>
            <a:r>
              <a:rPr i="1" dirty="0">
                <a:solidFill>
                  <a:srgbClr val="BA2121"/>
                </a:solidFill>
                <a:latin typeface="Courier"/>
              </a:rPr>
              <a:t>## 3  Clemens  46 </a:t>
            </a:r>
            <a:r>
              <a:rPr i="1" dirty="0" err="1">
                <a:solidFill>
                  <a:srgbClr val="BA2121"/>
                </a:solidFill>
                <a:latin typeface="Courier"/>
              </a:rPr>
              <a:t>Malarone</a:t>
            </a:r>
            <a:br>
              <a:rPr dirty="0"/>
            </a:br>
            <a:r>
              <a:rPr i="1" dirty="0">
                <a:solidFill>
                  <a:srgbClr val="BA2121"/>
                </a:solidFill>
                <a:latin typeface="Courier"/>
              </a:rPr>
              <a:t>## 4 Brigitte  38     none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Drug-level data</a:t>
            </a:r>
            <a:br/>
            <a:r>
              <a:rPr>
                <a:latin typeface="Courier"/>
              </a:rPr>
              <a:t>dDat</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commonName=</a:t>
            </a:r>
            <a:r>
              <a:rPr>
                <a:solidFill>
                  <a:srgbClr val="06287E"/>
                </a:solidFill>
                <a:latin typeface="Courier"/>
              </a:rPr>
              <a:t>c</a:t>
            </a:r>
            <a:r>
              <a:rPr>
                <a:latin typeface="Courier"/>
              </a:rPr>
              <a:t>(</a:t>
            </a:r>
            <a:r>
              <a:rPr>
                <a:solidFill>
                  <a:srgbClr val="4070A0"/>
                </a:solidFill>
                <a:latin typeface="Courier"/>
              </a:rPr>
              <a:t>"Acticlate"</a:t>
            </a:r>
            <a:r>
              <a:rPr>
                <a:latin typeface="Courier"/>
              </a:rPr>
              <a:t>,</a:t>
            </a:r>
            <a:r>
              <a:rPr>
                <a:solidFill>
                  <a:srgbClr val="4070A0"/>
                </a:solidFill>
                <a:latin typeface="Courier"/>
              </a:rPr>
              <a:t>"Aralen"</a:t>
            </a:r>
            <a:r>
              <a:rPr>
                <a:latin typeface="Courier"/>
              </a:rPr>
              <a:t>,</a:t>
            </a:r>
            <a:r>
              <a:rPr>
                <a:solidFill>
                  <a:srgbClr val="4070A0"/>
                </a:solidFill>
                <a:latin typeface="Courier"/>
              </a:rPr>
              <a:t>"Jasoprim"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"Malirid"</a:t>
            </a:r>
            <a:r>
              <a:rPr>
                <a:latin typeface="Courier"/>
              </a:rPr>
              <a:t>,</a:t>
            </a:r>
            <a:r>
              <a:rPr>
                <a:solidFill>
                  <a:srgbClr val="4070A0"/>
                </a:solidFill>
                <a:latin typeface="Courier"/>
              </a:rPr>
              <a:t>"Monodox"</a:t>
            </a:r>
            <a:r>
              <a:rPr>
                <a:latin typeface="Courier"/>
              </a:rPr>
              <a:t>),</a:t>
            </a:r>
            <a:br/>
            <a:r>
              <a:rPr>
                <a:latin typeface="Courier"/>
              </a:rPr>
              <a:t>  </a:t>
            </a:r>
            <a:r>
              <a:rPr>
                <a:solidFill>
                  <a:srgbClr val="7D9029"/>
                </a:solidFill>
                <a:latin typeface="Courier"/>
              </a:rPr>
              <a:t>ingredient=</a:t>
            </a:r>
            <a:r>
              <a:rPr>
                <a:solidFill>
                  <a:srgbClr val="06287E"/>
                </a:solidFill>
                <a:latin typeface="Courier"/>
              </a:rPr>
              <a:t>c</a:t>
            </a:r>
            <a:r>
              <a:rPr>
                <a:latin typeface="Courier"/>
              </a:rPr>
              <a:t>(</a:t>
            </a:r>
            <a:r>
              <a:rPr>
                <a:solidFill>
                  <a:srgbClr val="4070A0"/>
                </a:solidFill>
                <a:latin typeface="Courier"/>
              </a:rPr>
              <a:t>"Doxycycline"</a:t>
            </a:r>
            <a:r>
              <a:rPr>
                <a:latin typeface="Courier"/>
              </a:rPr>
              <a:t>,</a:t>
            </a:r>
            <a:r>
              <a:rPr>
                <a:solidFill>
                  <a:srgbClr val="4070A0"/>
                </a:solidFill>
                <a:latin typeface="Courier"/>
              </a:rPr>
              <a:t>"Chloroquine"</a:t>
            </a:r>
            <a:r>
              <a:rPr>
                <a:latin typeface="Courier"/>
              </a:rPr>
              <a:t>,</a:t>
            </a:r>
            <a:r>
              <a:rPr>
                <a:solidFill>
                  <a:srgbClr val="4070A0"/>
                </a:solidFill>
                <a:latin typeface="Courier"/>
              </a:rPr>
              <a:t>"Primaquine"</a:t>
            </a:r>
            <a:r>
              <a:rPr>
                <a:latin typeface="Courier"/>
              </a:rPr>
              <a:t>,</a:t>
            </a:r>
            <a:r>
              <a:rPr>
                <a:solidFill>
                  <a:srgbClr val="4070A0"/>
                </a:solidFill>
                <a:latin typeface="Courier"/>
              </a:rPr>
              <a:t>"Mefloquine"</a:t>
            </a:r>
            <a:r>
              <a:rPr>
                <a:latin typeface="Courier"/>
              </a:rPr>
              <a:t>,</a:t>
            </a:r>
            <a:r>
              <a:rPr>
                <a:solidFill>
                  <a:srgbClr val="4070A0"/>
                </a:solidFill>
                <a:latin typeface="Courier"/>
              </a:rPr>
              <a:t>"Atavaquone/Proguanil"</a:t>
            </a:r>
            <a:r>
              <a:rPr>
                <a:latin typeface="Courier"/>
              </a:rPr>
              <a:t>,</a:t>
            </a:r>
            <a:r>
              <a:rPr>
                <a:solidFill>
                  <a:srgbClr val="4070A0"/>
                </a:solidFill>
                <a:latin typeface="Courier"/>
              </a:rPr>
              <a:t>"Primaquine"</a:t>
            </a:r>
            <a:r>
              <a:rPr>
                <a:latin typeface="Courier"/>
              </a:rPr>
              <a:t>,</a:t>
            </a:r>
            <a:r>
              <a:rPr>
                <a:solidFill>
                  <a:srgbClr val="4070A0"/>
                </a:solidFill>
                <a:latin typeface="Courier"/>
              </a:rPr>
              <a:t>"Doxycyline"</a:t>
            </a:r>
            <a:r>
              <a:rPr>
                <a:latin typeface="Courier"/>
              </a:rPr>
              <a:t>)</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solidFill>
                  <a:srgbClr val="06287E"/>
                </a:solidFill>
                <a:latin typeface="Courier"/>
              </a:rPr>
              <a:t>head</a:t>
            </a:r>
            <a:r>
              <a:rPr dirty="0">
                <a:latin typeface="Courier"/>
              </a:rPr>
              <a:t>(</a:t>
            </a:r>
            <a:r>
              <a:rPr dirty="0" err="1">
                <a:latin typeface="Courier"/>
              </a:rPr>
              <a:t>dDat</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a:t>
            </a:r>
            <a:r>
              <a:rPr i="1" dirty="0" err="1">
                <a:solidFill>
                  <a:srgbClr val="BA2121"/>
                </a:solidFill>
                <a:latin typeface="Courier"/>
              </a:rPr>
              <a:t>commonName</a:t>
            </a:r>
            <a:r>
              <a:rPr i="1" dirty="0">
                <a:solidFill>
                  <a:srgbClr val="BA2121"/>
                </a:solidFill>
                <a:latin typeface="Courier"/>
              </a:rPr>
              <a:t>           ingredient</a:t>
            </a:r>
            <a:br>
              <a:rPr dirty="0"/>
            </a:br>
            <a:r>
              <a:rPr i="1" dirty="0">
                <a:solidFill>
                  <a:srgbClr val="BA2121"/>
                </a:solidFill>
                <a:latin typeface="Courier"/>
              </a:rPr>
              <a:t>## 1  </a:t>
            </a:r>
            <a:r>
              <a:rPr i="1" dirty="0" err="1">
                <a:solidFill>
                  <a:srgbClr val="BA2121"/>
                </a:solidFill>
                <a:latin typeface="Courier"/>
              </a:rPr>
              <a:t>Acticlate</a:t>
            </a:r>
            <a:r>
              <a:rPr i="1" dirty="0">
                <a:solidFill>
                  <a:srgbClr val="BA2121"/>
                </a:solidFill>
                <a:latin typeface="Courier"/>
              </a:rPr>
              <a:t>          Doxycycline</a:t>
            </a:r>
            <a:br>
              <a:rPr dirty="0"/>
            </a:br>
            <a:r>
              <a:rPr i="1" dirty="0">
                <a:solidFill>
                  <a:srgbClr val="BA2121"/>
                </a:solidFill>
                <a:latin typeface="Courier"/>
              </a:rPr>
              <a:t>## 2     </a:t>
            </a:r>
            <a:r>
              <a:rPr i="1" dirty="0" err="1">
                <a:solidFill>
                  <a:srgbClr val="BA2121"/>
                </a:solidFill>
                <a:latin typeface="Courier"/>
              </a:rPr>
              <a:t>Aralen</a:t>
            </a:r>
            <a:r>
              <a:rPr i="1" dirty="0">
                <a:solidFill>
                  <a:srgbClr val="BA2121"/>
                </a:solidFill>
                <a:latin typeface="Courier"/>
              </a:rPr>
              <a:t>          Chloroquine</a:t>
            </a:r>
            <a:br>
              <a:rPr dirty="0"/>
            </a:br>
            <a:r>
              <a:rPr i="1" dirty="0">
                <a:solidFill>
                  <a:srgbClr val="BA2121"/>
                </a:solidFill>
                <a:latin typeface="Courier"/>
              </a:rPr>
              <a:t>## 3   </a:t>
            </a:r>
            <a:r>
              <a:rPr i="1" dirty="0" err="1">
                <a:solidFill>
                  <a:srgbClr val="BA2121"/>
                </a:solidFill>
                <a:latin typeface="Courier"/>
              </a:rPr>
              <a:t>Jasoprim</a:t>
            </a:r>
            <a:r>
              <a:rPr i="1" dirty="0">
                <a:solidFill>
                  <a:srgbClr val="BA2121"/>
                </a:solidFill>
                <a:latin typeface="Courier"/>
              </a:rPr>
              <a:t>           Primaquine</a:t>
            </a:r>
            <a:br>
              <a:rPr dirty="0"/>
            </a:br>
            <a:r>
              <a:rPr i="1" dirty="0">
                <a:solidFill>
                  <a:srgbClr val="BA2121"/>
                </a:solidFill>
                <a:latin typeface="Courier"/>
              </a:rPr>
              <a:t>## 4     Lariam           Mefloquine</a:t>
            </a:r>
            <a:br>
              <a:rPr dirty="0"/>
            </a:br>
            <a:r>
              <a:rPr i="1" dirty="0">
                <a:solidFill>
                  <a:srgbClr val="BA2121"/>
                </a:solidFill>
                <a:latin typeface="Courier"/>
              </a:rPr>
              <a:t>## 5   </a:t>
            </a:r>
            <a:r>
              <a:rPr i="1" dirty="0" err="1">
                <a:solidFill>
                  <a:srgbClr val="BA2121"/>
                </a:solidFill>
                <a:latin typeface="Courier"/>
              </a:rPr>
              <a:t>Malarone</a:t>
            </a:r>
            <a:r>
              <a:rPr i="1" dirty="0">
                <a:solidFill>
                  <a:srgbClr val="BA2121"/>
                </a:solidFill>
                <a:latin typeface="Courier"/>
              </a:rPr>
              <a:t> Atavaquone/Proguanil</a:t>
            </a:r>
            <a:br>
              <a:rPr dirty="0"/>
            </a:br>
            <a:r>
              <a:rPr i="1" dirty="0">
                <a:solidFill>
                  <a:srgbClr val="BA2121"/>
                </a:solidFill>
                <a:latin typeface="Courier"/>
              </a:rPr>
              <a:t>## 6    </a:t>
            </a:r>
            <a:r>
              <a:rPr i="1" dirty="0" err="1">
                <a:solidFill>
                  <a:srgbClr val="BA2121"/>
                </a:solidFill>
                <a:latin typeface="Courier"/>
              </a:rPr>
              <a:t>Malirid</a:t>
            </a:r>
            <a:r>
              <a:rPr i="1" dirty="0">
                <a:solidFill>
                  <a:srgbClr val="BA2121"/>
                </a:solidFill>
                <a:latin typeface="Courier"/>
              </a:rPr>
              <a:t>           Primaquine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Left join</a:t>
            </a:r>
            <a:br/>
            <a:r>
              <a:rPr>
                <a:latin typeface="Courier"/>
              </a:rPr>
              <a:t>pDatWithDrug</a:t>
            </a:r>
            <a:r>
              <a:rPr>
                <a:solidFill>
                  <a:srgbClr val="007020"/>
                </a:solidFill>
                <a:latin typeface="Courier"/>
              </a:rPr>
              <a:t>&lt;-</a:t>
            </a:r>
            <a:r>
              <a:rPr>
                <a:solidFill>
                  <a:srgbClr val="06287E"/>
                </a:solidFill>
                <a:latin typeface="Courier"/>
              </a:rPr>
              <a:t>left_join</a:t>
            </a:r>
            <a:r>
              <a:rPr>
                <a:latin typeface="Courier"/>
              </a:rPr>
              <a:t>(pDat,dDat,</a:t>
            </a:r>
            <a:r>
              <a:rPr>
                <a:solidFill>
                  <a:srgbClr val="7D9029"/>
                </a:solidFill>
                <a:latin typeface="Courier"/>
              </a:rPr>
              <a:t>by=</a:t>
            </a:r>
            <a:r>
              <a:rPr>
                <a:solidFill>
                  <a:srgbClr val="06287E"/>
                </a:solidFill>
                <a:latin typeface="Courier"/>
              </a:rPr>
              <a:t>c</a:t>
            </a:r>
            <a:r>
              <a:rPr>
                <a:latin typeface="Courier"/>
              </a:rPr>
              <a:t>(</a:t>
            </a:r>
            <a:r>
              <a:rPr>
                <a:solidFill>
                  <a:srgbClr val="4070A0"/>
                </a:solidFill>
                <a:latin typeface="Courier"/>
              </a:rPr>
              <a:t>"drug"</a:t>
            </a:r>
            <a:r>
              <a:rPr>
                <a:latin typeface="Courier"/>
              </a:rPr>
              <a:t> </a:t>
            </a:r>
            <a:r>
              <a:rPr>
                <a:solidFill>
                  <a:srgbClr val="007020"/>
                </a:solidFill>
                <a:latin typeface="Courier"/>
              </a:rPr>
              <a:t>=</a:t>
            </a:r>
            <a:r>
              <a:rPr>
                <a:latin typeface="Courier"/>
              </a:rPr>
              <a:t> </a:t>
            </a:r>
            <a:r>
              <a:rPr>
                <a:solidFill>
                  <a:srgbClr val="4070A0"/>
                </a:solidFill>
                <a:latin typeface="Courier"/>
              </a:rPr>
              <a:t>"commonName"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solidFill>
                  <a:srgbClr val="06287E"/>
                </a:solidFill>
                <a:latin typeface="Courier"/>
              </a:rPr>
              <a:t>head</a:t>
            </a:r>
            <a:r>
              <a:rPr dirty="0">
                <a:latin typeface="Courier"/>
              </a:rPr>
              <a:t>(</a:t>
            </a:r>
            <a:r>
              <a:rPr dirty="0" err="1">
                <a:latin typeface="Courier"/>
              </a:rPr>
              <a:t>pDatWithDrug</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name age     drug           ingredient</a:t>
            </a:r>
            <a:br>
              <a:rPr dirty="0"/>
            </a:br>
            <a:r>
              <a:rPr i="1" dirty="0">
                <a:solidFill>
                  <a:srgbClr val="BA2121"/>
                </a:solidFill>
                <a:latin typeface="Courier"/>
              </a:rPr>
              <a:t>## 1     Marc  37   Lariam           Mefloquine</a:t>
            </a:r>
            <a:br>
              <a:rPr dirty="0"/>
            </a:br>
            <a:r>
              <a:rPr i="1" dirty="0">
                <a:solidFill>
                  <a:srgbClr val="BA2121"/>
                </a:solidFill>
                <a:latin typeface="Courier"/>
              </a:rPr>
              <a:t>## 2    </a:t>
            </a:r>
            <a:r>
              <a:rPr i="1" dirty="0" err="1">
                <a:solidFill>
                  <a:srgbClr val="BA2121"/>
                </a:solidFill>
                <a:latin typeface="Courier"/>
              </a:rPr>
              <a:t>Ulemu</a:t>
            </a:r>
            <a:r>
              <a:rPr i="1" dirty="0">
                <a:solidFill>
                  <a:srgbClr val="BA2121"/>
                </a:solidFill>
                <a:latin typeface="Courier"/>
              </a:rPr>
              <a:t>  48   Lariam           Mefloquine</a:t>
            </a:r>
            <a:br>
              <a:rPr dirty="0"/>
            </a:br>
            <a:r>
              <a:rPr i="1" dirty="0">
                <a:solidFill>
                  <a:srgbClr val="BA2121"/>
                </a:solidFill>
                <a:latin typeface="Courier"/>
              </a:rPr>
              <a:t>## 3  Clemens  46 </a:t>
            </a:r>
            <a:r>
              <a:rPr i="1" dirty="0" err="1">
                <a:solidFill>
                  <a:srgbClr val="BA2121"/>
                </a:solidFill>
                <a:latin typeface="Courier"/>
              </a:rPr>
              <a:t>Malarone</a:t>
            </a:r>
            <a:r>
              <a:rPr i="1" dirty="0">
                <a:solidFill>
                  <a:srgbClr val="BA2121"/>
                </a:solidFill>
                <a:latin typeface="Courier"/>
              </a:rPr>
              <a:t> Atavaquone/Proguanil</a:t>
            </a:r>
            <a:br>
              <a:rPr dirty="0"/>
            </a:br>
            <a:r>
              <a:rPr i="1" dirty="0">
                <a:solidFill>
                  <a:srgbClr val="BA2121"/>
                </a:solidFill>
                <a:latin typeface="Courier"/>
              </a:rPr>
              <a:t>## 4 Brigitte  38     none                 &lt;NA&gt;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Pivoting data</a:t>
            </a:r>
            <a:r>
              <a:t> (wide </a:t>
            </a:r>
            <a14:m xmlns:a14="http://schemas.microsoft.com/office/drawing/2010/main">
              <m:oMath xmlns:m="http://schemas.openxmlformats.org/officeDocument/2006/math">
                <m:r>
                  <a:rPr>
                    <a:latin typeface="Cambria Math" panose="02040503050406030204" pitchFamily="18" charset="0"/>
                  </a:rPr>
                  <m:t>→</m:t>
                </m:r>
              </m:oMath>
            </a14:m>
            <a:r>
              <a:t> long and long </a:t>
            </a:r>
            <a14:m xmlns:a14="http://schemas.microsoft.com/office/drawing/2010/main">
              <m:oMath xmlns:m="http://schemas.openxmlformats.org/officeDocument/2006/math">
                <m:r>
                  <a:rPr>
                    <a:latin typeface="Cambria Math" panose="02040503050406030204" pitchFamily="18" charset="0"/>
                  </a:rPr>
                  <m:t>→</m:t>
                </m:r>
              </m:oMath>
            </a14:m>
            <a:r>
              <a:t> wide)</a:t>
            </a:r>
          </a:p>
          <a:p>
            <a:pPr marL="0" lvl="0" indent="0">
              <a:buNone/>
            </a:pPr>
            <a:r>
              <a:t>When data are collected with repeated measurements on the same unit over time or across different conditions (e.g. longitudinal patient data, or before / after data on the same patients), the data can be either in a </a:t>
            </a:r>
            <a:r>
              <a:rPr i="1"/>
              <a:t>wide</a:t>
            </a:r>
            <a:r>
              <a:t> format or a </a:t>
            </a:r>
            <a:r>
              <a:rPr i="1"/>
              <a:t>long</a:t>
            </a:r>
            <a:r>
              <a:t> format.</a:t>
            </a:r>
          </a:p>
          <a:p>
            <a:pPr marL="0" lvl="0" indent="0">
              <a:buNone/>
            </a:pPr>
            <a:r>
              <a:t>Depending on what analysis is going to be done, the data may need to be in either of these 2 formats. It is important to be able to switch between both formats when needed.</a:t>
            </a:r>
          </a:p>
          <a:p>
            <a:pPr marL="0" lvl="0" indent="0">
              <a:buNone/>
            </a:pPr>
            <a:r>
              <a:t>The package </a:t>
            </a:r>
            <a:r>
              <a:rPr>
                <a:latin typeface="Courier"/>
              </a:rPr>
              <a:t>tidyr</a:t>
            </a:r>
            <a:r>
              <a:t> provides 2 useful functions for this: </a:t>
            </a:r>
            <a:r>
              <a:rPr>
                <a:latin typeface="Courier"/>
              </a:rPr>
              <a:t>pivot_longer()</a:t>
            </a:r>
            <a:r>
              <a:t> and </a:t>
            </a:r>
            <a:r>
              <a:rPr>
                <a:latin typeface="Courier"/>
              </a:rPr>
              <a:t>pivot_wider()</a:t>
            </a:r>
            <a:r>
              <a:t>.</a:t>
            </a:r>
          </a:p>
          <a:p>
            <a:pPr marL="0" lvl="0" indent="0">
              <a:buNone/>
            </a:pPr>
            <a:r>
              <a:t>Their use is best illustrated with an example.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datWide </a:t>
            </a:r>
            <a:r>
              <a:rPr>
                <a:solidFill>
                  <a:srgbClr val="007020"/>
                </a:solidFill>
                <a:latin typeface="Courier"/>
              </a:rPr>
              <a:t>&lt;-</a:t>
            </a:r>
            <a:r>
              <a:rPr>
                <a:latin typeface="Courier"/>
              </a:rPr>
              <a:t> </a:t>
            </a:r>
            <a:r>
              <a:rPr>
                <a:solidFill>
                  <a:srgbClr val="06287E"/>
                </a:solidFill>
                <a:latin typeface="Courier"/>
              </a:rPr>
              <a:t>read.table</a:t>
            </a:r>
            <a:r>
              <a:rPr>
                <a:latin typeface="Courier"/>
              </a:rPr>
              <a:t>(</a:t>
            </a:r>
            <a:r>
              <a:rPr>
                <a:solidFill>
                  <a:srgbClr val="7D9029"/>
                </a:solidFill>
                <a:latin typeface="Courier"/>
              </a:rPr>
              <a:t>header=</a:t>
            </a:r>
            <a:r>
              <a:rPr>
                <a:solidFill>
                  <a:srgbClr val="880000"/>
                </a:solidFill>
                <a:latin typeface="Courier"/>
              </a:rPr>
              <a:t>TRUE</a:t>
            </a:r>
            <a:r>
              <a:rPr>
                <a:latin typeface="Courier"/>
              </a:rPr>
              <a:t>, </a:t>
            </a:r>
            <a:r>
              <a:rPr>
                <a:solidFill>
                  <a:srgbClr val="7D9029"/>
                </a:solidFill>
                <a:latin typeface="Courier"/>
              </a:rPr>
              <a:t>text=</a:t>
            </a:r>
            <a:r>
              <a:rPr>
                <a:solidFill>
                  <a:srgbClr val="4070A0"/>
                </a:solidFill>
                <a:latin typeface="Courier"/>
              </a:rPr>
              <a:t>'</a:t>
            </a:r>
            <a:br/>
            <a:r>
              <a:rPr>
                <a:solidFill>
                  <a:srgbClr val="4070A0"/>
                </a:solidFill>
                <a:latin typeface="Courier"/>
              </a:rPr>
              <a:t>                      subject sex control cond1 cond2</a:t>
            </a:r>
            <a:br/>
            <a:r>
              <a:rPr>
                <a:solidFill>
                  <a:srgbClr val="4070A0"/>
                </a:solidFill>
                <a:latin typeface="Courier"/>
              </a:rPr>
              <a:t>                      1       M       7.9  12.3  10.7</a:t>
            </a:r>
            <a:br/>
            <a:r>
              <a:rPr>
                <a:solidFill>
                  <a:srgbClr val="4070A0"/>
                </a:solidFill>
                <a:latin typeface="Courier"/>
              </a:rPr>
              <a:t>                      2       F       6.3  10.6  11.1</a:t>
            </a:r>
            <a:br/>
            <a:r>
              <a:rPr>
                <a:solidFill>
                  <a:srgbClr val="4070A0"/>
                </a:solidFill>
                <a:latin typeface="Courier"/>
              </a:rPr>
              <a:t>                      3       F       9.5  13.1  13.8</a:t>
            </a:r>
            <a:br/>
            <a:r>
              <a:rPr>
                <a:solidFill>
                  <a:srgbClr val="4070A0"/>
                </a:solidFill>
                <a:latin typeface="Courier"/>
              </a:rPr>
              <a:t>                      4       M      11.5  13.4  12.9</a:t>
            </a:r>
            <a:br/>
            <a:r>
              <a:rPr>
                <a:solidFill>
                  <a:srgbClr val="4070A0"/>
                </a:solidFill>
                <a:latin typeface="Courier"/>
              </a:rPr>
              <a:t>                      '</a:t>
            </a:r>
            <a:r>
              <a:rPr>
                <a:latin typeface="Courier"/>
              </a:rPr>
              <a:t>)</a:t>
            </a:r>
            <a:br/>
            <a:r>
              <a:rPr>
                <a:latin typeface="Courier"/>
              </a:rPr>
              <a:t>datWide</a:t>
            </a:r>
            <a:r>
              <a:rPr>
                <a:solidFill>
                  <a:srgbClr val="4070A0"/>
                </a:solidFill>
                <a:latin typeface="Courier"/>
              </a:rPr>
              <a:t>$</a:t>
            </a:r>
            <a:r>
              <a:rPr>
                <a:latin typeface="Courier"/>
              </a:rPr>
              <a:t>subject </a:t>
            </a:r>
            <a:r>
              <a:rPr>
                <a:solidFill>
                  <a:srgbClr val="007020"/>
                </a:solidFill>
                <a:latin typeface="Courier"/>
              </a:rPr>
              <a:t>&lt;-</a:t>
            </a:r>
            <a:r>
              <a:rPr>
                <a:latin typeface="Courier"/>
              </a:rPr>
              <a:t> </a:t>
            </a:r>
            <a:r>
              <a:rPr>
                <a:solidFill>
                  <a:srgbClr val="06287E"/>
                </a:solidFill>
                <a:latin typeface="Courier"/>
              </a:rPr>
              <a:t>factor</a:t>
            </a:r>
            <a:r>
              <a:rPr>
                <a:latin typeface="Courier"/>
              </a:rPr>
              <a:t>(datWide</a:t>
            </a:r>
            <a:r>
              <a:rPr>
                <a:solidFill>
                  <a:srgbClr val="4070A0"/>
                </a:solidFill>
                <a:latin typeface="Courier"/>
              </a:rPr>
              <a:t>$</a:t>
            </a:r>
            <a:r>
              <a:rPr>
                <a:latin typeface="Courier"/>
              </a:rPr>
              <a:t>subject)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a:solidFill>
                  <a:srgbClr val="06287E"/>
                </a:solidFill>
                <a:latin typeface="Courier"/>
              </a:rPr>
              <a:t>print</a:t>
            </a:r>
            <a:r>
              <a:rPr dirty="0">
                <a:latin typeface="Courier"/>
              </a:rPr>
              <a:t>(</a:t>
            </a:r>
            <a:r>
              <a:rPr dirty="0" err="1">
                <a:latin typeface="Courier"/>
              </a:rPr>
              <a:t>datWide</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subject sex control cond1 cond2</a:t>
            </a:r>
            <a:br>
              <a:rPr dirty="0"/>
            </a:br>
            <a:r>
              <a:rPr i="1" dirty="0">
                <a:solidFill>
                  <a:srgbClr val="BA2121"/>
                </a:solidFill>
                <a:latin typeface="Courier"/>
              </a:rPr>
              <a:t>## 1       1   M     7.9  12.3  10.7</a:t>
            </a:r>
            <a:br>
              <a:rPr dirty="0"/>
            </a:br>
            <a:r>
              <a:rPr i="1" dirty="0">
                <a:solidFill>
                  <a:srgbClr val="BA2121"/>
                </a:solidFill>
                <a:latin typeface="Courier"/>
              </a:rPr>
              <a:t>## 2       2   F     6.3  10.6  11.1</a:t>
            </a:r>
            <a:br>
              <a:rPr dirty="0"/>
            </a:br>
            <a:r>
              <a:rPr i="1" dirty="0">
                <a:solidFill>
                  <a:srgbClr val="BA2121"/>
                </a:solidFill>
                <a:latin typeface="Courier"/>
              </a:rPr>
              <a:t>## 3       3   F     9.5  13.1  13.8</a:t>
            </a:r>
            <a:br>
              <a:rPr dirty="0"/>
            </a:br>
            <a:r>
              <a:rPr i="1" dirty="0">
                <a:solidFill>
                  <a:srgbClr val="BA2121"/>
                </a:solidFill>
                <a:latin typeface="Courier"/>
              </a:rPr>
              <a:t>## 4       4   M    11.5  13.4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is the </a:t>
            </a:r>
            <a:r>
              <a:rPr i="1"/>
              <a:t>wide</a:t>
            </a:r>
            <a:r>
              <a:t> format: 1 individual per row, multiple observations of the same variable under different conditions or fixed timepoints.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Wide to long:</a:t>
            </a:r>
            <a:r>
              <a:t> </a:t>
            </a:r>
            <a:r>
              <a:rPr>
                <a:latin typeface="Courier"/>
              </a:rPr>
              <a:t>pivot_longer()</a:t>
            </a:r>
          </a:p>
          <a:p>
            <a:pPr lvl="0" indent="0">
              <a:buNone/>
            </a:pPr>
            <a:r>
              <a:rPr>
                <a:latin typeface="Courier"/>
              </a:rPr>
              <a:t>datLong</a:t>
            </a:r>
            <a:r>
              <a:rPr>
                <a:solidFill>
                  <a:srgbClr val="007020"/>
                </a:solidFill>
                <a:latin typeface="Courier"/>
              </a:rPr>
              <a:t>&lt;-</a:t>
            </a:r>
            <a:r>
              <a:rPr>
                <a:solidFill>
                  <a:srgbClr val="06287E"/>
                </a:solidFill>
                <a:latin typeface="Courier"/>
              </a:rPr>
              <a:t>pivot_longer</a:t>
            </a:r>
            <a:r>
              <a:rPr>
                <a:latin typeface="Courier"/>
              </a:rPr>
              <a:t>(datWide,</a:t>
            </a:r>
            <a:r>
              <a:rPr>
                <a:solidFill>
                  <a:srgbClr val="7D9029"/>
                </a:solidFill>
                <a:latin typeface="Courier"/>
              </a:rPr>
              <a:t>cols=</a:t>
            </a:r>
            <a:r>
              <a:rPr>
                <a:solidFill>
                  <a:srgbClr val="06287E"/>
                </a:solidFill>
                <a:latin typeface="Courier"/>
              </a:rPr>
              <a:t>c</a:t>
            </a:r>
            <a:r>
              <a:rPr>
                <a:latin typeface="Courier"/>
              </a:rPr>
              <a:t>(control,cond1,cond2),</a:t>
            </a:r>
            <a:r>
              <a:rPr>
                <a:solidFill>
                  <a:srgbClr val="7D9029"/>
                </a:solidFill>
                <a:latin typeface="Courier"/>
              </a:rPr>
              <a:t>names_to=</a:t>
            </a:r>
            <a:r>
              <a:rPr>
                <a:solidFill>
                  <a:srgbClr val="4070A0"/>
                </a:solidFill>
                <a:latin typeface="Courier"/>
              </a:rPr>
              <a:t>"condition"</a:t>
            </a:r>
            <a:r>
              <a:rPr>
                <a:latin typeface="Courier"/>
              </a:rPr>
              <a:t>,</a:t>
            </a:r>
            <a:r>
              <a:rPr>
                <a:solidFill>
                  <a:srgbClr val="7D9029"/>
                </a:solidFill>
                <a:latin typeface="Courier"/>
              </a:rPr>
              <a:t>values_to=</a:t>
            </a:r>
            <a:r>
              <a:rPr>
                <a:solidFill>
                  <a:srgbClr val="4070A0"/>
                </a:solidFill>
                <a:latin typeface="Courier"/>
              </a:rPr>
              <a:t>"measurement"</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Free, open source software</a:t>
            </a:r>
          </a:p>
          <a:p>
            <a:pPr lvl="0"/>
            <a:r>
              <a:t>User could submit bug reports; frequent reporters were given permission to edit R itself</a:t>
            </a:r>
          </a:p>
          <a:p>
            <a:pPr lvl="1"/>
            <a:r>
              <a:t>This became the R Core Team: Gentleman, Ihaka, Mächler, Dalgaard, Hornik, Leisch, Lumley, …</a:t>
            </a:r>
          </a:p>
          <a:p>
            <a:pPr lvl="0"/>
            <a:r>
              <a:t>The Comprehensive R Archive Network (CRAN) was created to make all essential documentation and files available in one place</a:t>
            </a:r>
          </a:p>
          <a:p>
            <a:pPr lvl="1"/>
            <a:r>
              <a:t>Kurt Hornik and Friedrich Leisch (Vienna University)</a:t>
            </a:r>
          </a:p>
          <a:p>
            <a:pPr lvl="0"/>
            <a:r>
              <a:t>CRAN: allows users to publish custom packages – much of R’s success and functionality derives from this feature</a:t>
            </a:r>
          </a:p>
          <a:p>
            <a:pPr lvl="0"/>
            <a:r>
              <a:t>New generation of developers more interested in what R can do and less how it does it</a:t>
            </a:r>
          </a:p>
          <a:p>
            <a:pPr lvl="1"/>
            <a:r>
              <a:t>E.g. Hadley Wickham of RStudio / Posit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lvl="0" indent="0">
              <a:buNone/>
            </a:pPr>
            <a:r>
              <a:rPr dirty="0">
                <a:solidFill>
                  <a:srgbClr val="06287E"/>
                </a:solidFill>
                <a:latin typeface="Courier"/>
              </a:rPr>
              <a:t>print</a:t>
            </a:r>
            <a:r>
              <a:rPr dirty="0">
                <a:latin typeface="Courier"/>
              </a:rPr>
              <a:t>(</a:t>
            </a:r>
            <a:r>
              <a:rPr dirty="0" err="1">
                <a:latin typeface="Courier"/>
              </a:rPr>
              <a:t>datLong</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 A </a:t>
            </a:r>
            <a:r>
              <a:rPr i="1" dirty="0" err="1">
                <a:solidFill>
                  <a:srgbClr val="BA2121"/>
                </a:solidFill>
                <a:latin typeface="Courier"/>
              </a:rPr>
              <a:t>tibble</a:t>
            </a:r>
            <a:r>
              <a:rPr i="1" dirty="0">
                <a:solidFill>
                  <a:srgbClr val="BA2121"/>
                </a:solidFill>
                <a:latin typeface="Courier"/>
              </a:rPr>
              <a:t>: 12 × 4</a:t>
            </a:r>
            <a:br>
              <a:rPr dirty="0"/>
            </a:br>
            <a:r>
              <a:rPr i="1" dirty="0">
                <a:solidFill>
                  <a:srgbClr val="BA2121"/>
                </a:solidFill>
                <a:latin typeface="Courier"/>
              </a:rPr>
              <a:t>##    subject sex   condition measurement</a:t>
            </a:r>
            <a:br>
              <a:rPr dirty="0"/>
            </a:br>
            <a:r>
              <a:rPr i="1" dirty="0">
                <a:solidFill>
                  <a:srgbClr val="BA2121"/>
                </a:solidFill>
                <a:latin typeface="Courier"/>
              </a:rPr>
              <a:t>##    &lt;</a:t>
            </a:r>
            <a:r>
              <a:rPr i="1" dirty="0" err="1">
                <a:solidFill>
                  <a:srgbClr val="BA2121"/>
                </a:solidFill>
                <a:latin typeface="Courier"/>
              </a:rPr>
              <a:t>fct</a:t>
            </a:r>
            <a:r>
              <a:rPr i="1" dirty="0">
                <a:solidFill>
                  <a:srgbClr val="BA2121"/>
                </a:solidFill>
                <a:latin typeface="Courier"/>
              </a:rPr>
              <a:t>&gt;   &lt;chr&gt; &lt;chr&gt;           &lt;</a:t>
            </a:r>
            <a:r>
              <a:rPr i="1" dirty="0" err="1">
                <a:solidFill>
                  <a:srgbClr val="BA2121"/>
                </a:solidFill>
                <a:latin typeface="Courier"/>
              </a:rPr>
              <a:t>dbl</a:t>
            </a:r>
            <a:r>
              <a:rPr i="1" dirty="0">
                <a:solidFill>
                  <a:srgbClr val="BA2121"/>
                </a:solidFill>
                <a:latin typeface="Courier"/>
              </a:rPr>
              <a:t>&gt;</a:t>
            </a:r>
            <a:br>
              <a:rPr dirty="0"/>
            </a:br>
            <a:r>
              <a:rPr i="1" dirty="0">
                <a:solidFill>
                  <a:srgbClr val="BA2121"/>
                </a:solidFill>
                <a:latin typeface="Courier"/>
              </a:rPr>
              <a:t>##  1 1       M     control           7.9</a:t>
            </a:r>
            <a:br>
              <a:rPr dirty="0"/>
            </a:br>
            <a:r>
              <a:rPr i="1" dirty="0">
                <a:solidFill>
                  <a:srgbClr val="BA2121"/>
                </a:solidFill>
                <a:latin typeface="Courier"/>
              </a:rPr>
              <a:t>##  2 1       M     cond1            12.3</a:t>
            </a:r>
            <a:br>
              <a:rPr dirty="0"/>
            </a:br>
            <a:r>
              <a:rPr i="1" dirty="0">
                <a:solidFill>
                  <a:srgbClr val="BA2121"/>
                </a:solidFill>
                <a:latin typeface="Courier"/>
              </a:rPr>
              <a:t>##  3 1       M     cond2            10.7</a:t>
            </a:r>
            <a:br>
              <a:rPr dirty="0"/>
            </a:br>
            <a:r>
              <a:rPr i="1" dirty="0">
                <a:solidFill>
                  <a:srgbClr val="BA2121"/>
                </a:solidFill>
                <a:latin typeface="Courier"/>
              </a:rPr>
              <a:t>##  4 2       F     control           6.3</a:t>
            </a:r>
            <a:br>
              <a:rPr dirty="0"/>
            </a:br>
            <a:r>
              <a:rPr i="1" dirty="0">
                <a:solidFill>
                  <a:srgbClr val="BA2121"/>
                </a:solidFill>
                <a:latin typeface="Courier"/>
              </a:rPr>
              <a:t>##  5 2       F     cond1            10.6</a:t>
            </a:r>
            <a:br>
              <a:rPr dirty="0"/>
            </a:br>
            <a:r>
              <a:rPr i="1" dirty="0">
                <a:solidFill>
                  <a:srgbClr val="BA2121"/>
                </a:solidFill>
                <a:latin typeface="Courier"/>
              </a:rPr>
              <a:t>##  6 2       F     cond2            11.1</a:t>
            </a:r>
            <a:br>
              <a:rPr dirty="0"/>
            </a:br>
            <a:r>
              <a:rPr i="1" dirty="0">
                <a:solidFill>
                  <a:srgbClr val="BA2121"/>
                </a:solidFill>
                <a:latin typeface="Courier"/>
              </a:rPr>
              <a:t>##  7 3       F     control           9.5</a:t>
            </a:r>
            <a:br>
              <a:rPr dirty="0"/>
            </a:br>
            <a:r>
              <a:rPr i="1" dirty="0">
                <a:solidFill>
                  <a:srgbClr val="BA2121"/>
                </a:solidFill>
                <a:latin typeface="Courier"/>
              </a:rPr>
              <a:t>##  8 3       F     cond1            13.1</a:t>
            </a:r>
            <a:br>
              <a:rPr dirty="0"/>
            </a:br>
            <a:r>
              <a:rPr i="1" dirty="0">
                <a:solidFill>
                  <a:srgbClr val="BA2121"/>
                </a:solidFill>
                <a:latin typeface="Courier"/>
              </a:rPr>
              <a:t>##  9 3       F     cond2            13.8</a:t>
            </a:r>
            <a:br>
              <a:rPr dirty="0"/>
            </a:br>
            <a:r>
              <a:rPr i="1" dirty="0">
                <a:solidFill>
                  <a:srgbClr val="BA2121"/>
                </a:solidFill>
                <a:latin typeface="Courier"/>
              </a:rPr>
              <a:t>## 10 4       M     control          11.5</a:t>
            </a:r>
            <a:br>
              <a:rPr dirty="0"/>
            </a:br>
            <a:r>
              <a:rPr i="1" dirty="0">
                <a:solidFill>
                  <a:srgbClr val="BA2121"/>
                </a:solidFill>
                <a:latin typeface="Courier"/>
              </a:rPr>
              <a:t>## 11 4       M     cond1            13.4</a:t>
            </a:r>
            <a:br>
              <a:rPr dirty="0"/>
            </a:br>
            <a:r>
              <a:rPr i="1" dirty="0">
                <a:solidFill>
                  <a:srgbClr val="BA2121"/>
                </a:solidFill>
                <a:latin typeface="Courier"/>
              </a:rPr>
              <a:t>## 12 4       M     cond2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r>
                  <a:rPr b="1" dirty="0"/>
                  <a:t>Long to wide:</a:t>
                </a:r>
                <a:r>
                  <a:rPr dirty="0"/>
                  <a:t> </a:t>
                </a:r>
                <a:r>
                  <a:rPr dirty="0" err="1">
                    <a:latin typeface="Courier"/>
                  </a:rPr>
                  <a:t>pivot_wider</a:t>
                </a:r>
                <a:r>
                  <a:rPr dirty="0">
                    <a:latin typeface="Courier"/>
                  </a:rPr>
                  <a:t>()</a:t>
                </a:r>
              </a:p>
              <a:p>
                <a:pPr lvl="0" indent="0">
                  <a:buNone/>
                </a:pPr>
                <a:r>
                  <a:rPr dirty="0" err="1">
                    <a:solidFill>
                      <a:srgbClr val="06287E"/>
                    </a:solidFill>
                    <a:latin typeface="Courier"/>
                  </a:rPr>
                  <a:t>pivot_wider</a:t>
                </a:r>
                <a:r>
                  <a:rPr dirty="0">
                    <a:latin typeface="Courier"/>
                  </a:rPr>
                  <a:t>(</a:t>
                </a:r>
                <a:r>
                  <a:rPr dirty="0">
                    <a:solidFill>
                      <a:srgbClr val="7D9029"/>
                    </a:solidFill>
                    <a:latin typeface="Courier"/>
                  </a:rPr>
                  <a:t>data=</a:t>
                </a:r>
                <a:r>
                  <a:rPr dirty="0" err="1">
                    <a:latin typeface="Courier"/>
                  </a:rPr>
                  <a:t>datLong,</a:t>
                </a:r>
                <a:r>
                  <a:rPr dirty="0" err="1">
                    <a:solidFill>
                      <a:srgbClr val="7D9029"/>
                    </a:solidFill>
                    <a:latin typeface="Courier"/>
                  </a:rPr>
                  <a:t>names_from</a:t>
                </a:r>
                <a:r>
                  <a:rPr dirty="0">
                    <a:solidFill>
                      <a:srgbClr val="7D9029"/>
                    </a:solidFill>
                    <a:latin typeface="Courier"/>
                  </a:rPr>
                  <a:t>=</a:t>
                </a:r>
                <a:r>
                  <a:rPr dirty="0" err="1">
                    <a:latin typeface="Courier"/>
                  </a:rPr>
                  <a:t>condition,</a:t>
                </a:r>
                <a:r>
                  <a:rPr dirty="0" err="1">
                    <a:solidFill>
                      <a:srgbClr val="7D9029"/>
                    </a:solidFill>
                    <a:latin typeface="Courier"/>
                  </a:rPr>
                  <a:t>values_from</a:t>
                </a:r>
                <a:r>
                  <a:rPr dirty="0">
                    <a:solidFill>
                      <a:srgbClr val="7D9029"/>
                    </a:solidFill>
                    <a:latin typeface="Courier"/>
                  </a:rPr>
                  <a:t>=</a:t>
                </a:r>
                <a:r>
                  <a:rPr dirty="0">
                    <a:latin typeface="Courier"/>
                  </a:rPr>
                  <a:t>measurement)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 A </a:t>
                </a:r>
                <a:r>
                  <a:rPr i="1" dirty="0" err="1">
                    <a:solidFill>
                      <a:srgbClr val="BA2121"/>
                    </a:solidFill>
                    <a:latin typeface="Courier"/>
                  </a:rPr>
                  <a:t>tibble</a:t>
                </a:r>
                <a:r>
                  <a:rPr i="1" dirty="0">
                    <a:solidFill>
                      <a:srgbClr val="BA2121"/>
                    </a:solidFill>
                    <a:latin typeface="Courier"/>
                  </a:rPr>
                  <a:t>: 4 × 5</a:t>
                </a:r>
                <a:br>
                  <a:rPr dirty="0"/>
                </a:br>
                <a:r>
                  <a:rPr i="1" dirty="0">
                    <a:solidFill>
                      <a:srgbClr val="BA2121"/>
                    </a:solidFill>
                    <a:latin typeface="Courier"/>
                  </a:rPr>
                  <a:t>##   subject sex   control cond1 cond2</a:t>
                </a:r>
                <a:br>
                  <a:rPr dirty="0"/>
                </a:br>
                <a:r>
                  <a:rPr i="1" dirty="0">
                    <a:solidFill>
                      <a:srgbClr val="BA2121"/>
                    </a:solidFill>
                    <a:latin typeface="Courier"/>
                  </a:rPr>
                  <a:t>##   &lt;</a:t>
                </a:r>
                <a:r>
                  <a:rPr i="1" dirty="0" err="1">
                    <a:solidFill>
                      <a:srgbClr val="BA2121"/>
                    </a:solidFill>
                    <a:latin typeface="Courier"/>
                  </a:rPr>
                  <a:t>fct</a:t>
                </a:r>
                <a:r>
                  <a:rPr i="1" dirty="0">
                    <a:solidFill>
                      <a:srgbClr val="BA2121"/>
                    </a:solidFill>
                    <a:latin typeface="Courier"/>
                  </a:rPr>
                  <a:t>&gt;   &lt;chr&gt;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 &lt;</a:t>
                </a:r>
                <a:r>
                  <a:rPr i="1" dirty="0" err="1">
                    <a:solidFill>
                      <a:srgbClr val="BA2121"/>
                    </a:solidFill>
                    <a:latin typeface="Courier"/>
                  </a:rPr>
                  <a:t>dbl</a:t>
                </a:r>
                <a:r>
                  <a:rPr i="1" dirty="0">
                    <a:solidFill>
                      <a:srgbClr val="BA2121"/>
                    </a:solidFill>
                    <a:latin typeface="Courier"/>
                  </a:rPr>
                  <a:t>&gt;</a:t>
                </a:r>
                <a:br>
                  <a:rPr dirty="0"/>
                </a:br>
                <a:r>
                  <a:rPr i="1" dirty="0">
                    <a:solidFill>
                      <a:srgbClr val="BA2121"/>
                    </a:solidFill>
                    <a:latin typeface="Courier"/>
                  </a:rPr>
                  <a:t>## 1 1       M         7.9  12.3  10.7</a:t>
                </a:r>
                <a:br>
                  <a:rPr dirty="0"/>
                </a:br>
                <a:r>
                  <a:rPr i="1" dirty="0">
                    <a:solidFill>
                      <a:srgbClr val="BA2121"/>
                    </a:solidFill>
                    <a:latin typeface="Courier"/>
                  </a:rPr>
                  <a:t>## 2 2       F         6.3  10.6  11.1</a:t>
                </a:r>
                <a:br>
                  <a:rPr dirty="0"/>
                </a:br>
                <a:r>
                  <a:rPr i="1" dirty="0">
                    <a:solidFill>
                      <a:srgbClr val="BA2121"/>
                    </a:solidFill>
                    <a:latin typeface="Courier"/>
                  </a:rPr>
                  <a:t>## 3 3       F         9.5  13.1  13.8</a:t>
                </a:r>
                <a:br>
                  <a:rPr dirty="0"/>
                </a:br>
                <a:r>
                  <a:rPr i="1" dirty="0">
                    <a:solidFill>
                      <a:srgbClr val="BA2121"/>
                    </a:solidFill>
                    <a:latin typeface="Courier"/>
                  </a:rPr>
                  <a:t>## 4 4       M        11.5  13.4  12.9</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r="-603"/>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Notes:</a:t>
            </a:r>
          </a:p>
          <a:p>
            <a:pPr lvl="0"/>
            <a:r>
              <a:t>If you have longitudinal data with variable time points, you can only use the long format.</a:t>
            </a:r>
          </a:p>
          <a:p>
            <a:pPr lvl="0"/>
            <a:r>
              <a:t>The base R package </a:t>
            </a:r>
            <a:r>
              <a:rPr>
                <a:latin typeface="Courier"/>
              </a:rPr>
              <a:t>stats</a:t>
            </a:r>
            <a:r>
              <a:t> also provides a function that allows switching between long and wide formats: </a:t>
            </a:r>
            <a:r>
              <a:rPr>
                <a:latin typeface="Courier"/>
              </a:rPr>
              <a:t>reshape()</a:t>
            </a:r>
            <a:r>
              <a:t>. You can explore this function by yourself (type </a:t>
            </a:r>
            <a:r>
              <a:rPr>
                <a:latin typeface="Courier"/>
              </a:rPr>
              <a:t>?reshape</a:t>
            </a:r>
            <a:r>
              <a:t> at the R console to open the documentation page for it), but generally the use of </a:t>
            </a:r>
            <a:r>
              <a:rPr>
                <a:latin typeface="Courier"/>
              </a:rPr>
              <a:t>pivot_longer()</a:t>
            </a:r>
            <a:r>
              <a:t> and </a:t>
            </a:r>
            <a:r>
              <a:rPr>
                <a:latin typeface="Courier"/>
              </a:rPr>
              <a:t>pivot_wider()</a:t>
            </a:r>
            <a:r>
              <a:t> is more intuitive.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marL="0" lvl="0" indent="0">
              <a:buNone/>
            </a:pPr>
            <a:r>
              <a:t>Sometimes packages compete which other.</a:t>
            </a:r>
          </a:p>
          <a:p>
            <a:pPr marL="0" lvl="0" indent="0">
              <a:buNone/>
            </a:pPr>
            <a:r>
              <a:t>For example, a </a:t>
            </a:r>
            <a:r>
              <a:rPr>
                <a:latin typeface="Courier"/>
              </a:rPr>
              <a:t>filter()</a:t>
            </a:r>
            <a:r>
              <a:t> function can be found in at least these 3 packages:</a:t>
            </a:r>
          </a:p>
          <a:p>
            <a:pPr lvl="0"/>
            <a:r>
              <a:t>stats</a:t>
            </a:r>
          </a:p>
          <a:p>
            <a:pPr lvl="0"/>
            <a:r>
              <a:t>dplyr</a:t>
            </a:r>
          </a:p>
          <a:p>
            <a:pPr lvl="0"/>
            <a:r>
              <a:t>mice</a:t>
            </a:r>
          </a:p>
          <a:p>
            <a:pPr marL="0" lvl="0" indent="0">
              <a:buNone/>
            </a:pPr>
            <a:r>
              <a:t>Likewise, a </a:t>
            </a:r>
            <a:r>
              <a:rPr>
                <a:latin typeface="Courier"/>
              </a:rPr>
              <a:t>select()</a:t>
            </a:r>
            <a:r>
              <a:t> function can be found in at least these 2 packages:</a:t>
            </a:r>
          </a:p>
          <a:p>
            <a:pPr lvl="0"/>
            <a:r>
              <a:t>MASS</a:t>
            </a:r>
          </a:p>
          <a:p>
            <a:pPr lvl="0"/>
            <a:r>
              <a:t>dplyr</a:t>
            </a:r>
          </a:p>
          <a:p>
            <a:pPr marL="0" lvl="0" indent="0">
              <a:buNone/>
            </a:pPr>
            <a:r>
              <a:t>To avoid confusion and mistakes, it is often better to clarify which package you refer to. You do this by pre-pending the package name in front of the function name:</a:t>
            </a:r>
          </a:p>
          <a:p>
            <a:pPr lvl="0"/>
            <a:r>
              <a:rPr>
                <a:latin typeface="Courier"/>
              </a:rPr>
              <a:t>dplyr::filter()</a:t>
            </a:r>
          </a:p>
          <a:p>
            <a:pPr lvl="0"/>
            <a:r>
              <a:rPr>
                <a:latin typeface="Courier"/>
              </a:rPr>
              <a:t>dplyr::select()</a:t>
            </a:r>
          </a:p>
          <a:p>
            <a:pPr lvl="0"/>
            <a:r>
              <a:rPr>
                <a:latin typeface="Courier"/>
              </a:rPr>
              <a:t>mice::filter()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R programming / coding</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Coding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When you need to do a given set of commands over and over again, it may be more efficient to group them in an R function - it avoids you to write repetitive code.</a:t>
            </a:r>
          </a:p>
          <a:p>
            <a:pPr marL="0" lvl="0" indent="0">
              <a:buNone/>
            </a:pPr>
            <a:r>
              <a:t>To define a function you need to use the R function </a:t>
            </a:r>
            <a:r>
              <a:rPr>
                <a:latin typeface="Courier"/>
              </a:rPr>
              <a:t>function()</a:t>
            </a:r>
            <a:r>
              <a:t>. Inside the brackets you then specify the input arguments to the function you define. The body of code for the function follows in curly brackets after the call to </a:t>
            </a:r>
            <a:r>
              <a:rPr>
                <a:latin typeface="Courier"/>
              </a:rPr>
              <a:t>function</a:t>
            </a:r>
            <a:r>
              <a:t>.</a:t>
            </a:r>
          </a:p>
          <a:p>
            <a:pPr marL="0" lvl="0" indent="0">
              <a:buNone/>
            </a:pPr>
            <a:r>
              <a:t>On the next slide is an example where we define a new function, </a:t>
            </a:r>
            <a:r>
              <a:rPr>
                <a:latin typeface="Courier"/>
              </a:rPr>
              <a:t>summaryFunction()</a:t>
            </a:r>
            <a:r>
              <a:t>, that will compute the mean and standard deviation of a specific variable in a data frame and returns this as a list of length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summaryFunction</a:t>
            </a:r>
            <a:r>
              <a:rPr>
                <a:solidFill>
                  <a:srgbClr val="007020"/>
                </a:solidFill>
                <a:latin typeface="Courier"/>
              </a:rPr>
              <a:t>&lt;-</a:t>
            </a:r>
            <a:r>
              <a:rPr b="1">
                <a:solidFill>
                  <a:srgbClr val="007020"/>
                </a:solidFill>
                <a:latin typeface="Courier"/>
              </a:rPr>
              <a:t>function</a:t>
            </a:r>
            <a:r>
              <a:rPr>
                <a:latin typeface="Courier"/>
              </a:rPr>
              <a:t>(dat,var){</a:t>
            </a:r>
            <a:br/>
            <a:r>
              <a:rPr>
                <a:latin typeface="Courier"/>
              </a:rPr>
              <a:t>  </a:t>
            </a:r>
            <a:r>
              <a:rPr i="1">
                <a:solidFill>
                  <a:srgbClr val="60A0B0"/>
                </a:solidFill>
                <a:latin typeface="Courier"/>
              </a:rPr>
              <a:t># dat = a data frame</a:t>
            </a:r>
            <a:br/>
            <a:r>
              <a:rPr>
                <a:latin typeface="Courier"/>
              </a:rPr>
              <a:t>  </a:t>
            </a:r>
            <a:r>
              <a:rPr i="1">
                <a:solidFill>
                  <a:srgbClr val="60A0B0"/>
                </a:solidFill>
                <a:latin typeface="Courier"/>
              </a:rPr>
              <a:t># var = a character string indicating the name of the variable in the dat data frame that is to be summarised</a:t>
            </a:r>
            <a:br/>
            <a:r>
              <a:rPr>
                <a:latin typeface="Courier"/>
              </a:rPr>
              <a:t>  </a:t>
            </a:r>
            <a:br/>
            <a:r>
              <a:rPr>
                <a:latin typeface="Courier"/>
              </a:rPr>
              <a:t>  m</a:t>
            </a:r>
            <a:r>
              <a:rPr>
                <a:solidFill>
                  <a:srgbClr val="007020"/>
                </a:solidFill>
                <a:latin typeface="Courier"/>
              </a:rPr>
              <a:t>&lt;-</a:t>
            </a:r>
            <a:r>
              <a:rPr>
                <a:solidFill>
                  <a:srgbClr val="06287E"/>
                </a:solidFill>
                <a:latin typeface="Courier"/>
              </a:rPr>
              <a:t>mean</a:t>
            </a:r>
            <a:r>
              <a:rPr>
                <a:latin typeface="Courier"/>
              </a:rPr>
              <a:t>(dat[,var])</a:t>
            </a:r>
            <a:br/>
            <a:r>
              <a:rPr>
                <a:latin typeface="Courier"/>
              </a:rPr>
              <a:t>  s</a:t>
            </a:r>
            <a:r>
              <a:rPr>
                <a:solidFill>
                  <a:srgbClr val="007020"/>
                </a:solidFill>
                <a:latin typeface="Courier"/>
              </a:rPr>
              <a:t>&lt;-</a:t>
            </a:r>
            <a:r>
              <a:rPr>
                <a:solidFill>
                  <a:srgbClr val="06287E"/>
                </a:solidFill>
                <a:latin typeface="Courier"/>
              </a:rPr>
              <a:t>sd</a:t>
            </a:r>
            <a:r>
              <a:rPr>
                <a:latin typeface="Courier"/>
              </a:rPr>
              <a:t>(dat[,var])</a:t>
            </a:r>
            <a:br/>
            <a:r>
              <a:rPr>
                <a:latin typeface="Courier"/>
              </a:rPr>
              <a:t>  </a:t>
            </a:r>
            <a:br/>
            <a:r>
              <a:rPr>
                <a:latin typeface="Courier"/>
              </a:rPr>
              <a:t>  </a:t>
            </a:r>
            <a:r>
              <a:rPr>
                <a:solidFill>
                  <a:srgbClr val="06287E"/>
                </a:solidFill>
                <a:latin typeface="Courier"/>
              </a:rPr>
              <a:t>return</a:t>
            </a:r>
            <a:r>
              <a:rPr>
                <a:latin typeface="Courier"/>
              </a:rPr>
              <a:t>(</a:t>
            </a:r>
            <a:r>
              <a:rPr>
                <a:solidFill>
                  <a:srgbClr val="06287E"/>
                </a:solidFill>
                <a:latin typeface="Courier"/>
              </a:rPr>
              <a:t>list</a:t>
            </a:r>
            <a:r>
              <a:rPr>
                <a:latin typeface="Courier"/>
              </a:rPr>
              <a:t>(</a:t>
            </a:r>
            <a:r>
              <a:rPr>
                <a:solidFill>
                  <a:srgbClr val="7D9029"/>
                </a:solidFill>
                <a:latin typeface="Courier"/>
              </a:rPr>
              <a:t>mean=</a:t>
            </a:r>
            <a:r>
              <a:rPr>
                <a:latin typeface="Courier"/>
              </a:rPr>
              <a:t>m,</a:t>
            </a:r>
            <a:r>
              <a:rPr>
                <a:solidFill>
                  <a:srgbClr val="7D9029"/>
                </a:solidFill>
                <a:latin typeface="Courier"/>
              </a:rPr>
              <a:t>sd=</a:t>
            </a:r>
            <a:r>
              <a:rPr>
                <a:latin typeface="Courier"/>
              </a:rPr>
              <a:t>s))</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dirty="0" err="1">
                <a:solidFill>
                  <a:srgbClr val="06287E"/>
                </a:solidFill>
                <a:latin typeface="Courier"/>
              </a:rPr>
              <a:t>summaryFunction</a:t>
            </a:r>
            <a:r>
              <a:rPr dirty="0">
                <a:latin typeface="Courier"/>
              </a:rPr>
              <a:t>(</a:t>
            </a:r>
            <a:r>
              <a:rPr dirty="0" err="1">
                <a:solidFill>
                  <a:srgbClr val="7D9029"/>
                </a:solidFill>
                <a:latin typeface="Courier"/>
              </a:rPr>
              <a:t>dat</a:t>
            </a:r>
            <a:r>
              <a:rPr dirty="0">
                <a:solidFill>
                  <a:srgbClr val="7D9029"/>
                </a:solidFill>
                <a:latin typeface="Courier"/>
              </a:rPr>
              <a:t>=</a:t>
            </a:r>
            <a:r>
              <a:rPr dirty="0" err="1">
                <a:latin typeface="Courier"/>
              </a:rPr>
              <a:t>iris,</a:t>
            </a:r>
            <a:r>
              <a:rPr dirty="0" err="1">
                <a:solidFill>
                  <a:srgbClr val="7D9029"/>
                </a:solidFill>
                <a:latin typeface="Courier"/>
              </a:rPr>
              <a:t>var</a:t>
            </a:r>
            <a:r>
              <a:rPr dirty="0">
                <a:solidFill>
                  <a:srgbClr val="7D9029"/>
                </a:solidFill>
                <a:latin typeface="Courier"/>
              </a:rPr>
              <a:t>=</a:t>
            </a:r>
            <a:r>
              <a:rPr dirty="0">
                <a:solidFill>
                  <a:srgbClr val="4070A0"/>
                </a:solidFill>
                <a:latin typeface="Courier"/>
              </a:rPr>
              <a:t>"</a:t>
            </a:r>
            <a:r>
              <a:rPr dirty="0" err="1">
                <a:solidFill>
                  <a:srgbClr val="4070A0"/>
                </a:solidFill>
                <a:latin typeface="Courier"/>
              </a:rPr>
              <a:t>Sepal.Width</a:t>
            </a:r>
            <a:r>
              <a:rPr dirty="0">
                <a:solidFill>
                  <a:srgbClr val="4070A0"/>
                </a:solidFill>
                <a:latin typeface="Courier"/>
              </a:rPr>
              <a:t>"</a:t>
            </a:r>
            <a:r>
              <a:rPr dirty="0">
                <a:latin typeface="Courier"/>
              </a:rPr>
              <a:t>)</a:t>
            </a:r>
            <a:endParaRPr lang="en-GB" dirty="0">
              <a:latin typeface="Courier"/>
            </a:endParaRPr>
          </a:p>
          <a:p>
            <a:pPr lvl="0" indent="0">
              <a:buNone/>
            </a:pPr>
            <a:r>
              <a:rPr lang="en-MW" i="1" dirty="0">
                <a:solidFill>
                  <a:srgbClr val="BA2121"/>
                </a:solidFill>
                <a:latin typeface="Courier"/>
              </a:rPr>
              <a:t>##</a:t>
            </a:r>
            <a:br>
              <a:rPr dirty="0"/>
            </a:br>
            <a:r>
              <a:rPr i="1" dirty="0">
                <a:solidFill>
                  <a:srgbClr val="BA2121"/>
                </a:solidFill>
                <a:latin typeface="Courier"/>
              </a:rPr>
              <a:t>## $mean</a:t>
            </a:r>
            <a:br>
              <a:rPr dirty="0"/>
            </a:br>
            <a:r>
              <a:rPr i="1" dirty="0">
                <a:solidFill>
                  <a:srgbClr val="BA2121"/>
                </a:solidFill>
                <a:latin typeface="Courier"/>
              </a:rPr>
              <a:t>## [1] 3.057333</a:t>
            </a:r>
            <a:br>
              <a:rPr dirty="0"/>
            </a:br>
            <a:r>
              <a:rPr i="1" dirty="0">
                <a:solidFill>
                  <a:srgbClr val="BA2121"/>
                </a:solidFill>
                <a:latin typeface="Courier"/>
              </a:rPr>
              <a:t>## </a:t>
            </a:r>
            <a:br>
              <a:rPr dirty="0"/>
            </a:br>
            <a:r>
              <a:rPr i="1" dirty="0">
                <a:solidFill>
                  <a:srgbClr val="BA2121"/>
                </a:solidFill>
                <a:latin typeface="Courier"/>
              </a:rPr>
              <a:t>## $</a:t>
            </a:r>
            <a:r>
              <a:rPr i="1" dirty="0" err="1">
                <a:solidFill>
                  <a:srgbClr val="BA2121"/>
                </a:solidFill>
                <a:latin typeface="Courier"/>
              </a:rPr>
              <a:t>sd</a:t>
            </a:r>
            <a:br>
              <a:rPr dirty="0"/>
            </a:br>
            <a:r>
              <a:rPr i="1" dirty="0">
                <a:solidFill>
                  <a:srgbClr val="BA2121"/>
                </a:solidFill>
                <a:latin typeface="Courier"/>
              </a:rPr>
              <a:t>## [1] 0.4358663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key concept in most programming languages are mechanisms to iterate a set of instructions and to control the execution of parts of the code. There are many of these in R, but we will focus on 2 key concepts here:</a:t>
            </a:r>
          </a:p>
          <a:p>
            <a:pPr lvl="0"/>
            <a:r>
              <a:rPr i="1"/>
              <a:t>for</a:t>
            </a:r>
            <a:r>
              <a:t> loops - to iterate a section of code over a vector, data frame or list</a:t>
            </a:r>
          </a:p>
          <a:p>
            <a:pPr lvl="0"/>
            <a:r>
              <a:rPr i="1"/>
              <a:t>if</a:t>
            </a:r>
            <a:r>
              <a:t> statements - to write sections of code that are only run conditional on certain condition(s) to be met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7994</Words>
  <Application>Microsoft Macintosh PowerPoint</Application>
  <PresentationFormat>Widescreen</PresentationFormat>
  <Paragraphs>703</Paragraphs>
  <Slides>116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Calibri Light</vt:lpstr>
      <vt:lpstr>Cambria Math</vt:lpstr>
      <vt:lpstr>Courier</vt:lpstr>
      <vt:lpstr>Office Theme</vt:lpstr>
      <vt:lpstr>Statistics and R short course</vt:lpstr>
      <vt:lpstr>Introduction</vt:lpstr>
      <vt:lpstr>Preliminaries</vt:lpstr>
      <vt:lpstr>Course website / GitHub:</vt:lpstr>
      <vt:lpstr>Learning outcomes</vt:lpstr>
      <vt:lpstr>What you will not achieve in this workshop</vt:lpstr>
      <vt:lpstr>What is R?</vt:lpstr>
      <vt:lpstr>What is R?</vt:lpstr>
      <vt:lpstr>What is R?</vt:lpstr>
      <vt:lpstr>What is R?</vt:lpstr>
      <vt:lpstr>What is R?</vt:lpstr>
      <vt:lpstr>Getting started</vt:lpstr>
      <vt:lpstr>Getting started - R and RStudio IDE</vt:lpstr>
      <vt:lpstr>Getting started - R and RStudio IDE</vt:lpstr>
      <vt:lpstr>Getting started - R and RStudio IDE</vt:lpstr>
      <vt:lpstr>Getting started - R and RStudio IDE</vt:lpstr>
      <vt:lpstr>Getting started - workspace</vt:lpstr>
      <vt:lpstr>Getting started - workspace</vt:lpstr>
      <vt:lpstr>Getting started - workspace</vt:lpstr>
      <vt:lpstr>Getting started</vt:lpstr>
      <vt:lpstr>Getting started - R scripts</vt:lpstr>
      <vt:lpstr>Getting started - Editors</vt:lpstr>
      <vt:lpstr>Getting started - Version control</vt:lpstr>
      <vt:lpstr>Getting started</vt:lpstr>
      <vt:lpstr>Getting started - Resources</vt:lpstr>
      <vt:lpstr>Getting started - Resources</vt:lpstr>
      <vt:lpstr>Getting started</vt:lpstr>
      <vt:lpstr>Getting started - R packages</vt:lpstr>
      <vt:lpstr>Getting started - R packages</vt:lpstr>
      <vt:lpstr>Getting started - R packages</vt:lpstr>
      <vt:lpstr>Reading and writing data</vt:lpstr>
      <vt:lpstr>Reading and writing data</vt:lpstr>
      <vt:lpstr>Reading and writing data</vt:lpstr>
      <vt:lpstr>Reading and writing data - Writing data</vt:lpstr>
      <vt:lpstr>Reading and writing data - Writing data</vt:lpstr>
      <vt:lpstr>Reading and writing data - Writing data</vt:lpstr>
      <vt:lpstr>Reading and writing data</vt:lpstr>
      <vt:lpstr>Reading and writing data - Reading data</vt:lpstr>
      <vt:lpstr>Reading and writing data - Reading data</vt:lpstr>
      <vt:lpstr>Reading and writing data - Reading data</vt:lpstr>
      <vt:lpstr>Reading and writing data - Reading data</vt:lpstr>
      <vt:lpstr>Reading and writing data - Reading data</vt:lpstr>
      <vt:lpstr>Reading and writing data - Reading data</vt:lpstr>
      <vt:lpstr>Reading and writing data</vt:lpstr>
      <vt:lpstr>Reading and writing data - binary files</vt:lpstr>
      <vt:lpstr>Reading and writing data - binary files</vt:lpstr>
      <vt:lpstr>Reading and writing data</vt:lpstr>
      <vt:lpstr>Reading and writing data - Other formats</vt:lpstr>
      <vt:lpstr>Reading and writing data - Other formats</vt:lpstr>
      <vt:lpstr>Reading and writing data - Other formats</vt:lpstr>
      <vt:lpstr>Working with data</vt:lpstr>
      <vt:lpstr>Working with data</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R programming / coding</vt:lpstr>
      <vt:lpstr>Coding</vt:lpstr>
      <vt:lpstr>Coding - R functions</vt:lpstr>
      <vt:lpstr>Coding - R functions</vt:lpstr>
      <vt:lpstr>Coding - R functions</vt:lpstr>
      <vt:lpstr>Coding - for loops, if statements</vt:lpstr>
      <vt:lpstr>Coding - for loops, if statements</vt:lpstr>
      <vt:lpstr>Coding - for loops, if statements</vt:lpstr>
      <vt:lpstr>Coding - for loops, if statements</vt:lpstr>
      <vt:lpstr>Coding - for loops, if statements</vt:lpstr>
      <vt:lpstr>Coding - for loops, if statements</vt:lpstr>
      <vt:lpstr>Parameter estimation / summary statistics (primer)</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22</TotalTime>
  <Words>2</Words>
  <Application>Microsoft Macintosh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R short course</dc:title>
  <dc:creator>Evaristar Kudowa, Marc Henrion</dc:creator>
  <cp:keywords/>
  <cp:lastModifiedBy>Evaristar Kudowa</cp:lastModifiedBy>
  <cp:revision>1</cp:revision>
  <dcterms:created xsi:type="dcterms:W3CDTF">2026-01-22T07:39:32Z</dcterms:created>
  <dcterms:modified xsi:type="dcterms:W3CDTF">2026-01-22T08:13:10Z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19 January 2026</vt:lpwstr>
  </property>
  <property fmtid="{D5CDD505-2E9C-101B-9397-08002B2CF9AE}" pid="3" name="output">
    <vt:lpwstr/>
  </property>
  <property fmtid="{D5CDD505-2E9C-101B-9397-08002B2CF9AE}" pid="4" name="subtitle">
    <vt:lpwstr>Session 1: Introduction to R</vt:lpwstr>
  </property>
</Properties>
</file>